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>
        <p:scale>
          <a:sx n="45" d="100"/>
          <a:sy n="45" d="100"/>
        </p:scale>
        <p:origin x="2312" y="-38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Ours</c:v>
                </c:pt>
              </c:strCache>
            </c:strRef>
          </c:tx>
          <c:spPr>
            <a:solidFill>
              <a:srgbClr val="E4572E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22A3A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 steps</c:v>
                </c:pt>
                <c:pt idx="1">
                  <c:v>4 steps</c:v>
                </c:pt>
                <c:pt idx="2">
                  <c:v>8 steps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66.2</c:v>
                </c:pt>
                <c:pt idx="1">
                  <c:v>69.3</c:v>
                </c:pt>
                <c:pt idx="2">
                  <c:v>64.3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63F-8F4A-8EF3-651E74CAE2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DFM (ESD)</c:v>
                </c:pt>
              </c:strCache>
            </c:strRef>
          </c:tx>
          <c:spPr>
            <a:solidFill>
              <a:srgbClr val="7A8CA8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22A3A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 steps</c:v>
                </c:pt>
                <c:pt idx="1">
                  <c:v>4 steps</c:v>
                </c:pt>
                <c:pt idx="2">
                  <c:v>8 steps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76.599999999999994</c:v>
                </c:pt>
                <c:pt idx="1">
                  <c:v>71.2</c:v>
                </c:pt>
                <c:pt idx="2">
                  <c:v>65.400000000000006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C63F-8F4A-8EF3-651E74CAE2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DFM (PSD)</c:v>
                </c:pt>
              </c:strCache>
            </c:strRef>
          </c:tx>
          <c:spPr>
            <a:solidFill>
              <a:srgbClr val="B9C3D3"/>
            </a:solidFill>
            <a:ln>
              <a:noFill/>
            </a:ln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22A3A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 steps</c:v>
                </c:pt>
                <c:pt idx="1">
                  <c:v>4 steps</c:v>
                </c:pt>
                <c:pt idx="2">
                  <c:v>8 steps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86.5</c:v>
                </c:pt>
                <c:pt idx="1">
                  <c:v>78.5</c:v>
                </c:pt>
                <c:pt idx="2">
                  <c:v>69.5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C63F-8F4A-8EF3-651E74CAE2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D5DBE3"/>
            </a:solidFill>
          </a:ln>
        </c:spPr>
        <c:txPr>
          <a:bodyPr/>
          <a:lstStyle/>
          <a:p>
            <a:pPr>
              <a:defRPr sz="1500" b="1">
                <a:solidFill>
                  <a:srgbClr val="222A3A"/>
                </a:solidFill>
                <a:latin typeface="Calibri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95"/>
          <c:min val="50"/>
        </c:scaling>
        <c:delete val="0"/>
        <c:axPos val="l"/>
        <c:majorGridlines>
          <c:spPr>
            <a:ln w="9525">
              <a:solidFill>
                <a:srgbClr val="E3E7EE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5B6474"/>
                </a:solidFill>
                <a:latin typeface="Calibri"/>
              </a:defRPr>
            </a:pPr>
            <a:endParaRPr lang="en-US"/>
          </a:p>
        </c:txPr>
        <c:crossAx val="-2068027336"/>
        <c:crosses val="autoZero"/>
        <c:crossBetween val="between"/>
        <c:majorUnit val="15"/>
      </c:valAx>
    </c:plotArea>
    <c:legend>
      <c:legendPos val="b"/>
      <c:overlay val="0"/>
      <c:txPr>
        <a:bodyPr/>
        <a:lstStyle/>
        <a:p>
          <a:pPr>
            <a:defRPr sz="1400">
              <a:solidFill>
                <a:srgbClr val="222A3A"/>
              </a:solidFill>
              <a:latin typeface="Calibri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chart" Target="../charts/chart1.xm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1945600" cy="3429000"/>
          </a:xfrm>
          <a:prstGeom prst="rect">
            <a:avLst/>
          </a:prstGeom>
          <a:solidFill>
            <a:srgbClr val="1B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8013680" cy="1417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Calibri"/>
              </a:rPr>
              <a:t>Coupling Models for One-Step Discrete Generation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01952"/>
            <a:ext cx="18013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Calibri"/>
              </a:rPr>
              <a:t>Fred Zhangzhi Peng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¹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Avishek Joey Bose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²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Anru R. Zhang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¹   </a:t>
            </a:r>
            <a:r>
              <a:rPr sz="2700" b="1" i="0">
                <a:solidFill>
                  <a:srgbClr val="FFFFFF"/>
                </a:solidFill>
                <a:latin typeface="Calibri"/>
              </a:rPr>
              <a:t>Alexander Tong</a:t>
            </a:r>
            <a:r>
              <a:rPr sz="2700" b="0" i="0">
                <a:solidFill>
                  <a:srgbClr val="FFFFFF"/>
                </a:solidFill>
                <a:latin typeface="Calibri"/>
              </a:rPr>
              <a:t>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487168"/>
            <a:ext cx="180136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100" b="0" i="0">
                <a:solidFill>
                  <a:srgbClr val="CADCFC"/>
                </a:solidFill>
                <a:latin typeface="Calibri"/>
              </a:rPr>
              <a:t>¹Duke University     ²Imperial College London     ³AITHYRA</a:t>
            </a:r>
            <a:r>
              <a:rPr sz="2100" b="0" i="1">
                <a:solidFill>
                  <a:srgbClr val="CADCFC"/>
                </a:solidFill>
                <a:latin typeface="Calibri"/>
              </a:rPr>
              <a:t>          NeurIPS 2026 Workshop</a:t>
            </a:r>
          </a:p>
        </p:txBody>
      </p:sp>
      <p:pic>
        <p:nvPicPr>
          <p:cNvPr id="6" name="Picture 5" descr="qr_p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3800" y="384048"/>
            <a:ext cx="2240280" cy="2240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356580" y="2651760"/>
            <a:ext cx="34747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300" b="0" i="0">
                <a:solidFill>
                  <a:srgbClr val="FFFFFF"/>
                </a:solidFill>
                <a:latin typeface="Calibri"/>
              </a:rPr>
              <a:t>github.com/pengzhangzhi/Coupling-Models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703320"/>
            <a:ext cx="20848320" cy="1234440"/>
          </a:xfrm>
          <a:prstGeom prst="roundRect">
            <a:avLst>
              <a:gd name="adj" fmla="val 13333"/>
            </a:avLst>
          </a:prstGeom>
          <a:solidFill>
            <a:srgbClr val="E7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3703320"/>
            <a:ext cx="20299680" cy="1234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700" b="1" i="0">
                <a:solidFill>
                  <a:srgbClr val="1E8A6E"/>
                </a:solidFill>
                <a:latin typeface="Calibri"/>
              </a:rPr>
              <a:t>TL;DR  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One Gaussian draw + one parallel forward pass gives a full discrete sequence. Instead of compressing a multi-step sampler, we first </a:t>
            </a:r>
            <a:r>
              <a:rPr sz="2300" b="1" i="0">
                <a:solidFill>
                  <a:srgbClr val="222A3A"/>
                </a:solidFill>
                <a:latin typeface="Calibri"/>
              </a:rPr>
              <a:t>learn how sequences couple to Gaussian noise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, then train a decoder to </a:t>
            </a:r>
            <a:r>
              <a:rPr sz="2300" b="1" i="0">
                <a:solidFill>
                  <a:srgbClr val="222A3A"/>
                </a:solidFill>
                <a:latin typeface="Calibri"/>
              </a:rPr>
              <a:t>invert that coupling</a:t>
            </a:r>
            <a:r>
              <a:rPr sz="2300" b="0" i="0">
                <a:solidFill>
                  <a:srgbClr val="222A3A"/>
                </a:solidFill>
                <a:latin typeface="Calibri"/>
              </a:rPr>
              <a:t>. Improves the strongest one-step baselines on binary images, DNA enhancers, and LM1B text.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5257800"/>
            <a:ext cx="7040880" cy="8412480"/>
          </a:xfrm>
          <a:prstGeom prst="roundRect">
            <a:avLst>
              <a:gd name="adj" fmla="val 2337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val 10"/>
          <p:cNvSpPr/>
          <p:nvPr/>
        </p:nvSpPr>
        <p:spPr>
          <a:xfrm>
            <a:off x="822959" y="553212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91056" y="5477256"/>
            <a:ext cx="572414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Why is one-step discrete
generation hard?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6675120"/>
            <a:ext cx="6492240" cy="2377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1E8A6E"/>
              </a:buClr>
              <a:buFont typeface="Arial"/>
              <a:buChar char="•"/>
            </a:pPr>
            <a:r>
              <a:rPr sz="2200" b="1" i="0">
                <a:solidFill>
                  <a:srgbClr val="222A3A"/>
                </a:solidFill>
                <a:latin typeface="Calibri"/>
              </a:rPr>
              <a:t>Autoregressive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 models need </a:t>
            </a:r>
            <a:r>
              <a:rPr sz="2200" b="0" i="1">
                <a:solidFill>
                  <a:srgbClr val="222A3A"/>
                </a:solidFill>
                <a:latin typeface="Calibri"/>
              </a:rPr>
              <a:t>T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 sequential passes; </a:t>
            </a:r>
            <a:r>
              <a:rPr sz="2200" b="1" i="0">
                <a:solidFill>
                  <a:srgbClr val="222A3A"/>
                </a:solidFill>
                <a:latin typeface="Calibri"/>
              </a:rPr>
              <a:t>diffusion / masked refinement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 needs many parallel passes to build coherence.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1E8A6E"/>
              </a:buClr>
              <a:buFont typeface="Arial"/>
              <a:buChar char="•"/>
            </a:pPr>
            <a:r>
              <a:rPr sz="2200" b="0" i="0">
                <a:solidFill>
                  <a:srgbClr val="222A3A"/>
                </a:solidFill>
                <a:latin typeface="Calibri"/>
              </a:rPr>
              <a:t>A direct </a:t>
            </a:r>
            <a:r>
              <a:rPr sz="2200" b="1" i="0">
                <a:solidFill>
                  <a:srgbClr val="222A3A"/>
                </a:solidFill>
                <a:latin typeface="Calibri"/>
              </a:rPr>
              <a:t>one-step decoder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 must emit every token at once. Without a shared variable it factorizes:</a:t>
            </a:r>
          </a:p>
        </p:txBody>
      </p:sp>
      <p:pic>
        <p:nvPicPr>
          <p:cNvPr id="14" name="Picture 13" descr="fact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" y="9189720"/>
            <a:ext cx="5303520" cy="10431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2959" y="10507143"/>
            <a:ext cx="6492240" cy="3291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1E8A6E"/>
              </a:buClr>
              <a:buFont typeface="Arial"/>
              <a:buChar char="•"/>
            </a:pPr>
            <a:r>
              <a:rPr sz="2200" b="1" i="0">
                <a:solidFill>
                  <a:srgbClr val="222A3A"/>
                </a:solidFill>
                <a:latin typeface="Calibri"/>
              </a:rPr>
              <a:t>Prior route: 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compress a multi-step trajectory (distillation, consistency, flow maps). The one-step map inherits that trajectory.</a:t>
            </a:r>
          </a:p>
          <a:p>
            <a:pPr marL="292608" indent="-292608" algn="l">
              <a:lnSpc>
                <a:spcPct val="110000"/>
              </a:lnSpc>
              <a:spcAft>
                <a:spcPts val="1400"/>
              </a:spcAft>
              <a:buClr>
                <a:srgbClr val="1E8A6E"/>
              </a:buClr>
              <a:buFont typeface="Arial"/>
              <a:buChar char="•"/>
            </a:pPr>
            <a:r>
              <a:rPr sz="2200" b="1" i="0">
                <a:solidFill>
                  <a:srgbClr val="E4572E"/>
                </a:solidFill>
                <a:latin typeface="Calibri"/>
              </a:rPr>
              <a:t>Our view: 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this is a </a:t>
            </a:r>
            <a:r>
              <a:rPr sz="2200" b="1" i="0">
                <a:solidFill>
                  <a:srgbClr val="222A3A"/>
                </a:solidFill>
                <a:latin typeface="Calibri"/>
              </a:rPr>
              <a:t>representation</a:t>
            </a:r>
            <a:r>
              <a:rPr sz="2200" b="0" i="0">
                <a:solidFill>
                  <a:srgbClr val="222A3A"/>
                </a:solidFill>
                <a:latin typeface="Calibri"/>
              </a:rPr>
              <a:t> problem, not only an optimization one. What should carry global structure into a single parallel emission?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9560" y="5257800"/>
            <a:ext cx="13487400" cy="8412480"/>
          </a:xfrm>
          <a:prstGeom prst="roundRect">
            <a:avLst>
              <a:gd name="adj" fmla="val 1956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8183880" y="553212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1976" y="5477256"/>
            <a:ext cx="1217066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Coupling Models: learn a Gaussian coupling, then invert it</a:t>
            </a:r>
          </a:p>
        </p:txBody>
      </p:sp>
      <p:pic>
        <p:nvPicPr>
          <p:cNvPr id="19" name="Picture 18" descr="metho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8300" y="6281928"/>
            <a:ext cx="10789920" cy="57086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183880" y="12191716"/>
            <a:ext cx="41300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 i="0">
                <a:solidFill>
                  <a:srgbClr val="1E8A6E"/>
                </a:solidFill>
                <a:latin typeface="Calibri"/>
              </a:rPr>
              <a:t>Stage A — learn the coupling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12594052"/>
            <a:ext cx="41300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800" b="0" i="0">
                <a:solidFill>
                  <a:srgbClr val="222A3A"/>
                </a:solidFill>
                <a:latin typeface="Calibri"/>
              </a:rPr>
              <a:t>Encode x → u; a normalizing flow maps u → z so that z ≈ N(0, I). Loss: reconstruction + KL + flow likelihood. Output: pairs (z, x).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588240" y="12191716"/>
            <a:ext cx="41300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 i="0">
                <a:solidFill>
                  <a:srgbClr val="E4572E"/>
                </a:solidFill>
                <a:latin typeface="Calibri"/>
              </a:rPr>
              <a:t>Stage B — invert 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88240" y="12594052"/>
            <a:ext cx="41300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800" b="0" i="0">
                <a:solidFill>
                  <a:srgbClr val="222A3A"/>
                </a:solidFill>
                <a:latin typeface="Calibri"/>
              </a:rPr>
              <a:t>Freeze Stage A. Train a parallel decoder Gθ(x | z) on the pairs with cross-entropy; tokens are independent given z.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92600" y="12191716"/>
            <a:ext cx="41300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1" i="0">
                <a:solidFill>
                  <a:srgbClr val="1B2340"/>
                </a:solidFill>
                <a:latin typeface="Calibri"/>
              </a:rPr>
              <a:t>Inference — one step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992600" y="12594052"/>
            <a:ext cx="41300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800" b="0" i="0">
                <a:solidFill>
                  <a:srgbClr val="222A3A"/>
                </a:solidFill>
                <a:latin typeface="Calibri"/>
              </a:rPr>
              <a:t>Draw z ~ N(0, I), run one forward pass, sample all tokens in parallel. Stage A is never run at test time.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13990320"/>
            <a:ext cx="8138160" cy="3794760"/>
          </a:xfrm>
          <a:prstGeom prst="roundRect">
            <a:avLst>
              <a:gd name="adj" fmla="val 4337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Oval 26"/>
          <p:cNvSpPr/>
          <p:nvPr/>
        </p:nvSpPr>
        <p:spPr>
          <a:xfrm>
            <a:off x="822960" y="1426464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91056" y="14209776"/>
            <a:ext cx="682142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Why it works: one shared latent</a:t>
            </a:r>
          </a:p>
        </p:txBody>
      </p:sp>
      <p:pic>
        <p:nvPicPr>
          <p:cNvPr id="29" name="Picture 28" descr="mixt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7400" y="14977872"/>
            <a:ext cx="5120640" cy="119900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22960" y="16304895"/>
            <a:ext cx="7589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0" i="0">
                <a:solidFill>
                  <a:srgbClr val="222A3A"/>
                </a:solidFill>
                <a:latin typeface="Calibri"/>
              </a:rPr>
              <a:t>Tokens are independent </a:t>
            </a:r>
            <a:r>
              <a:rPr sz="2000" b="1" i="0">
                <a:solidFill>
                  <a:srgbClr val="222A3A"/>
                </a:solidFill>
                <a:latin typeface="Calibri"/>
              </a:rPr>
              <a:t>given z</a:t>
            </a:r>
            <a:r>
              <a:rPr sz="2000" b="0" i="0">
                <a:solidFill>
                  <a:srgbClr val="222A3A"/>
                </a:solidFill>
                <a:latin typeface="Calibri"/>
              </a:rPr>
              <a:t>, but marginalizing over z gives a latent mixture of parallel decoders, which can express cross-token dependence. The latent, not a trajectory, carries the global structure.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006840" y="13990320"/>
            <a:ext cx="12390120" cy="3794760"/>
          </a:xfrm>
          <a:prstGeom prst="roundRect">
            <a:avLst>
              <a:gd name="adj" fmla="val 4337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281160" y="14209776"/>
            <a:ext cx="11841480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E8A6E"/>
                </a:solidFill>
                <a:latin typeface="Calibri"/>
              </a:rPr>
              <a:t>Prop. 3.1  </a:t>
            </a:r>
            <a:r>
              <a:rPr sz="2800" b="1" i="0">
                <a:solidFill>
                  <a:srgbClr val="1B2340"/>
                </a:solidFill>
                <a:latin typeface="Calibri"/>
              </a:rPr>
              <a:t>Latent matching controls the one-step error</a:t>
            </a:r>
          </a:p>
        </p:txBody>
      </p:sp>
      <p:pic>
        <p:nvPicPr>
          <p:cNvPr id="33" name="Picture 32" descr="pro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1180" y="15041880"/>
            <a:ext cx="11521440" cy="10731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281160" y="16297923"/>
            <a:ext cx="118414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000" b="0" i="0">
                <a:solidFill>
                  <a:srgbClr val="222A3A"/>
                </a:solidFill>
                <a:latin typeface="Calibri"/>
              </a:rPr>
              <a:t>The decoder is trained on the latents Stage A produces, but sampled from N(0, I). If these two distributions differ, it runs off-distribution at test time. The </a:t>
            </a:r>
            <a:r>
              <a:rPr sz="2000" b="1" i="0">
                <a:solidFill>
                  <a:srgbClr val="222A3A"/>
                </a:solidFill>
                <a:latin typeface="Calibri"/>
              </a:rPr>
              <a:t>normalizing flow</a:t>
            </a:r>
            <a:r>
              <a:rPr sz="2000" b="0" i="0">
                <a:solidFill>
                  <a:srgbClr val="222A3A"/>
                </a:solidFill>
                <a:latin typeface="Calibri"/>
              </a:rPr>
              <a:t> exists to minimize this mismatch term, aligning the training latents with the sampling prior; a VAE-style encoder alone yields (z, x) pairs but does not enforce this alignment. A KL version of the bound gives the same conclusion.</a:t>
            </a:r>
          </a:p>
        </p:txBody>
      </p:sp>
      <p:sp>
        <p:nvSpPr>
          <p:cNvPr id="35" name="Oval 34"/>
          <p:cNvSpPr/>
          <p:nvPr/>
        </p:nvSpPr>
        <p:spPr>
          <a:xfrm>
            <a:off x="548640" y="1810512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16736" y="18050256"/>
            <a:ext cx="2008022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000" b="1" i="0">
                <a:solidFill>
                  <a:srgbClr val="1B2340"/>
                </a:solidFill>
                <a:latin typeface="Calibri"/>
              </a:rPr>
              <a:t>Results: one draw + one forward pass improves over the strongest prior one-step baselines in three domains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18882360"/>
            <a:ext cx="6736080" cy="7726679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22959" y="19110960"/>
            <a:ext cx="618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MNIST-Binary  ·  28×28 binary images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59" y="19540728"/>
            <a:ext cx="6187440" cy="9144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E4572E"/>
                </a:solidFill>
                <a:latin typeface="Calibri"/>
              </a:rPr>
              <a:t>FID 5.50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59" y="20473416"/>
            <a:ext cx="6187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1 step. Best prior one-step: 10.10 (CFM)  →  </a:t>
            </a:r>
            <a:r>
              <a:rPr sz="1700" b="1" i="0">
                <a:solidFill>
                  <a:srgbClr val="E4572E"/>
                </a:solidFill>
                <a:latin typeface="Calibri"/>
              </a:rPr>
              <a:t>−46%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/>
        </p:nvGraphicFramePr>
        <p:xfrm>
          <a:off x="822959" y="21259800"/>
          <a:ext cx="3931920" cy="44577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Steps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FID 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500" b="0" i="1">
                          <a:solidFill>
                            <a:srgbClr val="5B6474"/>
                          </a:solidFill>
                          <a:latin typeface="Calibri"/>
                        </a:rPr>
                        <a:t>One-step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MDLM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204.64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UDLM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130.57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PAIRFLOW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40.58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UDLM + ReDi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18.44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PAIRFLOW + ReDi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12.90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CFM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10.10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Coupling Model (ours)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5.50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500" b="0" i="1">
                          <a:solidFill>
                            <a:srgbClr val="5B6474"/>
                          </a:solidFill>
                          <a:latin typeface="Calibri"/>
                        </a:rPr>
                        <a:t>Multi-step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MDLM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7.01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PAIRFLOW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5.17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UDLM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5.01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2" name="Picture 41" descr="mnis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280" y="21305520"/>
            <a:ext cx="2103120" cy="210312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4907280" y="23454360"/>
            <a:ext cx="21031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8000"/>
              </a:lnSpc>
              <a:spcAft>
                <a:spcPts val="0"/>
              </a:spcAft>
            </a:pPr>
            <a:r>
              <a:rPr sz="1500" b="0" i="1">
                <a:solidFill>
                  <a:srgbClr val="5B6474"/>
                </a:solidFill>
                <a:latin typeface="Calibri"/>
              </a:rPr>
              <a:t>one-step samples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07280" y="23957280"/>
            <a:ext cx="210312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600" b="0" i="0">
                <a:solidFill>
                  <a:srgbClr val="5B6474"/>
                </a:solidFill>
                <a:latin typeface="Calibri"/>
              </a:rPr>
              <a:t>Competitive with 64-step samplers using a single model evaluation.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04760" y="18882360"/>
            <a:ext cx="6736080" cy="7726679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879080" y="19110960"/>
            <a:ext cx="618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Fly Brain DNA enhancers  ·  length 500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879080" y="19540728"/>
            <a:ext cx="6187440" cy="9144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E4572E"/>
                </a:solidFill>
                <a:latin typeface="Calibri"/>
              </a:rPr>
              <a:t>FBD 12.9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79080" y="20473416"/>
            <a:ext cx="6187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1 step. Best prior one-step: 15.8 (distilled Dirichlet FM)  →  </a:t>
            </a:r>
            <a:r>
              <a:rPr sz="1700" b="1" i="0">
                <a:solidFill>
                  <a:srgbClr val="E4572E"/>
                </a:solidFill>
                <a:latin typeface="Calibri"/>
              </a:rPr>
              <a:t>−18%</a:t>
            </a: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7879080" y="21259800"/>
          <a:ext cx="6190488" cy="4023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7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1" i="0">
                          <a:solidFill>
                            <a:srgbClr val="FFFFFF"/>
                          </a:solidFill>
                          <a:latin typeface="Calibri"/>
                        </a:rPr>
                        <a:t>Method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 i="0">
                          <a:solidFill>
                            <a:srgbClr val="FFFFFF"/>
                          </a:solidFill>
                          <a:latin typeface="Calibri"/>
                        </a:rPr>
                        <a:t>Steps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 i="0">
                          <a:solidFill>
                            <a:srgbClr val="FFFFFF"/>
                          </a:solidFill>
                          <a:latin typeface="Calibri"/>
                        </a:rPr>
                        <a:t>FBD 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Random sequences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876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600" b="0" i="1">
                          <a:solidFill>
                            <a:srgbClr val="5B6474"/>
                          </a:solidFill>
                          <a:latin typeface="Calibri"/>
                        </a:rPr>
                        <a:t>One-step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Dirichlet FM (distilled)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15.8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1" i="0">
                          <a:solidFill>
                            <a:srgbClr val="222A3A"/>
                          </a:solidFill>
                          <a:latin typeface="Calibri"/>
                        </a:rPr>
                        <a:t>Coupling Model (ours)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 i="0">
                          <a:solidFill>
                            <a:srgbClr val="222A3A"/>
                          </a:solidFill>
                          <a:latin typeface="Calibri"/>
                        </a:rPr>
                        <a:t>12.9 ± 0.3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600" b="0" i="1">
                          <a:solidFill>
                            <a:srgbClr val="5B6474"/>
                          </a:solidFill>
                          <a:latin typeface="Calibri"/>
                        </a:rPr>
                        <a:t>Multi-step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Linear FM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15.0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Dirichlet FM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15.2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SLM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4.4 ± 0.2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Fisher-Flow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3.8 ± 0.3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Autoregressive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0" i="0">
                          <a:solidFill>
                            <a:srgbClr val="222A3A"/>
                          </a:solidFill>
                          <a:latin typeface="Calibri"/>
                        </a:rPr>
                        <a:t>25.2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7879080" y="25511760"/>
            <a:ext cx="618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Transfers to structured biological sequences, but 100-step simplex diffusion / flow methods (SLM, Fisher-Flow) still lead: one-step DNA design remains open.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4660880" y="18882360"/>
            <a:ext cx="6736080" cy="7726679"/>
          </a:xfrm>
          <a:prstGeom prst="roundRect">
            <a:avLst>
              <a:gd name="adj" fmla="val 2443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4935200" y="19110960"/>
            <a:ext cx="61874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400" b="1" i="0">
                <a:solidFill>
                  <a:srgbClr val="1B2340"/>
                </a:solidFill>
                <a:latin typeface="Calibri"/>
              </a:rPr>
              <a:t>LM1B text  ·  quality vs. diversity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935200" y="19540728"/>
            <a:ext cx="6187440" cy="9144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6000" b="1" i="0">
                <a:solidFill>
                  <a:srgbClr val="E4572E"/>
                </a:solidFill>
                <a:latin typeface="Calibri"/>
              </a:rPr>
              <a:t>Gen-PPL 45.8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4935200" y="20473416"/>
            <a:ext cx="6187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1 step, at the lowest-perplexity point of the sweep.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Best prior one-step: 68.1 (DFM-ESD)  →  </a:t>
            </a:r>
            <a:r>
              <a:rPr sz="1700" b="1" i="0">
                <a:solidFill>
                  <a:srgbClr val="E4572E"/>
                </a:solidFill>
                <a:latin typeface="Calibri"/>
              </a:rPr>
              <a:t>−33%</a:t>
            </a:r>
          </a:p>
        </p:txBody>
      </p:sp>
      <p:pic>
        <p:nvPicPr>
          <p:cNvPr id="55" name="Picture 54" descr="lm1b_entropy_genppl_tradeoff_v5_cro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2840" y="21214080"/>
            <a:ext cx="5852160" cy="4224747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4935200" y="25575987"/>
            <a:ext cx="61874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700" b="0" i="0">
                <a:solidFill>
                  <a:srgbClr val="5B6474"/>
                </a:solidFill>
                <a:latin typeface="Calibri"/>
              </a:rPr>
              <a:t>Lower perplexity without collapsing diversity: the temperature sweep traces a frontier below every prior one-step point and reaches the real-data entropy (4.31) at T = 0.65.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48640" y="26929080"/>
            <a:ext cx="13258800" cy="45262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8" name="Oval 57"/>
          <p:cNvSpPr/>
          <p:nvPr/>
        </p:nvSpPr>
        <p:spPr>
          <a:xfrm>
            <a:off x="822960" y="2720340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591056" y="27148536"/>
            <a:ext cx="1194206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One-step generation makes guidance cheap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2960" y="27916632"/>
            <a:ext cx="8915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700" b="0" i="0">
                <a:solidFill>
                  <a:srgbClr val="222A3A"/>
                </a:solidFill>
                <a:latin typeface="Calibri"/>
              </a:rPr>
              <a:t>Guidance acts on the </a:t>
            </a:r>
            <a:r>
              <a:rPr sz="1700" b="1" i="0">
                <a:solidFill>
                  <a:srgbClr val="222A3A"/>
                </a:solidFill>
                <a:latin typeface="Calibri"/>
              </a:rPr>
              <a:t>final logits</a:t>
            </a:r>
            <a:r>
              <a:rPr sz="1700" b="0" i="0">
                <a:solidFill>
                  <a:srgbClr val="222A3A"/>
                </a:solidFill>
                <a:latin typeface="Calibri"/>
              </a:rPr>
              <a:t> (CFG), on the </a:t>
            </a:r>
            <a:r>
              <a:rPr sz="1700" b="1" i="0">
                <a:solidFill>
                  <a:srgbClr val="222A3A"/>
                </a:solidFill>
                <a:latin typeface="Calibri"/>
              </a:rPr>
              <a:t>latent z</a:t>
            </a:r>
            <a:r>
              <a:rPr sz="1700" b="0" i="0">
                <a:solidFill>
                  <a:srgbClr val="222A3A"/>
                </a:solidFill>
                <a:latin typeface="Calibri"/>
              </a:rPr>
              <a:t> (classifier guidance), or on </a:t>
            </a:r>
            <a:r>
              <a:rPr sz="1700" b="1" i="0">
                <a:solidFill>
                  <a:srgbClr val="222A3A"/>
                </a:solidFill>
                <a:latin typeface="Calibri"/>
              </a:rPr>
              <a:t>θ</a:t>
            </a:r>
            <a:r>
              <a:rPr sz="1700" b="0" i="0">
                <a:solidFill>
                  <a:srgbClr val="222A3A"/>
                </a:solidFill>
                <a:latin typeface="Calibri"/>
              </a:rPr>
              <a:t> (reward fine-tuning); no credit assignment through a long stochastic trajectory. MNIST-Binary, class-conditional, vs. a 3× larger masked diffusion model (MDM).</a:t>
            </a:r>
          </a:p>
        </p:txBody>
      </p: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822960" y="28959048"/>
          <a:ext cx="8869680" cy="2240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Model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Guidance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FID 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Acc. ↑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NFE 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Sec / 1k ↓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1B23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MDM (73.7M)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CFG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8.72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99.8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512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356.8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MDM (73.7M)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Classifier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7.95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97.2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244.7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MDM (73.7M)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Reward FT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8.82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99.7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256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203.0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Ours (24.1M)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CFG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5.64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99.1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1.72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Ours (24.1M)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Classifier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5.26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98.5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13.2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l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Ours (24.1M)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Reward FT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5.09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i="0">
                          <a:solidFill>
                            <a:srgbClr val="222A3A"/>
                          </a:solidFill>
                          <a:latin typeface="Calibri"/>
                        </a:rPr>
                        <a:t>99.5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i="0">
                          <a:solidFill>
                            <a:srgbClr val="222A3A"/>
                          </a:solidFill>
                          <a:latin typeface="Calibri"/>
                        </a:rPr>
                        <a:t>0.63</a:t>
                      </a:r>
                    </a:p>
                  </a:txBody>
                  <a:tcPr marL="73152" marR="73152" marT="18288" marB="18288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5DBE3"/>
                      </a:solidFill>
                      <a:prstDash val="solid"/>
                    </a:lnT>
                    <a:lnB w="9525" cap="flat" cmpd="sng" algn="ctr">
                      <a:solidFill>
                        <a:srgbClr val="D5DBE3"/>
                      </a:solidFill>
                      <a:prstDash val="solid"/>
                    </a:lnB>
                    <a:solidFill>
                      <a:srgbClr val="FDE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2" name="Picture 61" descr="cfg_fid_vs_scale_crop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58400" y="27889200"/>
            <a:ext cx="3474720" cy="2796388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10058400" y="30731308"/>
            <a:ext cx="34747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300" b="0" i="1">
                <a:solidFill>
                  <a:srgbClr val="5B6474"/>
                </a:solidFill>
                <a:latin typeface="Calibri"/>
              </a:rPr>
              <a:t>FID vs. CFG scale: one-step (blue) beats multi-step MDM (grey) for scales ≥ 0.5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4127480" y="26929080"/>
            <a:ext cx="7269479" cy="45262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5DB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Oval 64"/>
          <p:cNvSpPr/>
          <p:nvPr/>
        </p:nvSpPr>
        <p:spPr>
          <a:xfrm>
            <a:off x="14401800" y="27203400"/>
            <a:ext cx="566928" cy="566928"/>
          </a:xfrm>
          <a:prstGeom prst="ellipse">
            <a:avLst/>
          </a:prstGeom>
          <a:solidFill>
            <a:srgbClr val="1E8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5169896" y="27148536"/>
            <a:ext cx="5952744" cy="6766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800" b="1" i="0">
                <a:solidFill>
                  <a:srgbClr val="1B2340"/>
                </a:solidFill>
                <a:latin typeface="Calibri"/>
              </a:rPr>
              <a:t>Same latent, few-step refinement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4401800" y="27916632"/>
            <a:ext cx="67208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6000"/>
              </a:lnSpc>
              <a:spcAft>
                <a:spcPts val="0"/>
              </a:spcAft>
            </a:pPr>
            <a:r>
              <a:rPr sz="1700" b="0" i="0">
                <a:solidFill>
                  <a:srgbClr val="222A3A"/>
                </a:solidFill>
                <a:latin typeface="Calibri"/>
              </a:rPr>
              <a:t>Swap the one-step decoder for a latent-conditioned masked denoiser and keep z fixed across steps. LM1B Gen-PPL ↓ (lower is better).</a:t>
            </a:r>
          </a:p>
        </p:txBody>
      </p:sp>
      <p:graphicFrame>
        <p:nvGraphicFramePr>
          <p:cNvPr id="68" name="Chart 67"/>
          <p:cNvGraphicFramePr>
            <a:graphicFrameLocks noGrp="1"/>
          </p:cNvGraphicFramePr>
          <p:nvPr/>
        </p:nvGraphicFramePr>
        <p:xfrm>
          <a:off x="14356080" y="28712160"/>
          <a:ext cx="6812279" cy="256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69" name="Rectangle 68"/>
          <p:cNvSpPr/>
          <p:nvPr/>
        </p:nvSpPr>
        <p:spPr>
          <a:xfrm>
            <a:off x="0" y="31775400"/>
            <a:ext cx="21945600" cy="1142999"/>
          </a:xfrm>
          <a:prstGeom prst="rect">
            <a:avLst/>
          </a:prstGeom>
          <a:solidFill>
            <a:srgbClr val="1B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40080" y="31885128"/>
            <a:ext cx="2377440" cy="9235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Calibri"/>
              </a:rPr>
              <a:t>Takeaways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017520" y="31912560"/>
            <a:ext cx="5852159" cy="8686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Learn the coupling, then invert it.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No trajectory to distill or rectify: a normalizing flow makes the latent sampleable, a supervised decoder maps it back.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235440" y="31912560"/>
            <a:ext cx="5852159" cy="8686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One draw, one pass, three domains.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Improves the strongest one-step baselines on MNIST-Binary FID, DNA-enhancer FBD, and LM1B Gen-PPL, shifting the quality–diversity frontier.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5453359" y="31912560"/>
            <a:ext cx="5852159" cy="8686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Calibri"/>
              </a:rPr>
              <a:t>A latent interface that extends.  </a:t>
            </a:r>
            <a:r>
              <a:rPr sz="1700" b="0" i="0">
                <a:solidFill>
                  <a:srgbClr val="CADCFC"/>
                </a:solidFill>
                <a:latin typeface="Calibri"/>
              </a:rPr>
              <a:t>Guidance runs in 1–6 NFEs instead of 256–512, and the same latent supports few-step masked refinement. Limitation: moderate-scale models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968</Words>
  <Application>Microsoft Macintosh PowerPoint</Application>
  <PresentationFormat>Custom</PresentationFormat>
  <Paragraphs>157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zhangzhi peng</cp:lastModifiedBy>
  <cp:revision>1</cp:revision>
  <dcterms:created xsi:type="dcterms:W3CDTF">2013-01-27T09:14:16Z</dcterms:created>
  <dcterms:modified xsi:type="dcterms:W3CDTF">2026-09-06T22:39:10Z</dcterms:modified>
  <cp:category/>
</cp:coreProperties>
</file>