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21945600" cy="32918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Baseline (no alignment)</c:v>
                </c:pt>
              </c:strCache>
            </c:strRef>
          </c:tx>
          <c:spPr>
            <a:solidFill>
              <a:srgbClr val="7FB77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0.6B</c:v>
                </c:pt>
                <c:pt idx="1">
                  <c:v>1.7B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24.9</c:v>
                </c:pt>
                <c:pt idx="1">
                  <c:v>31.1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Repr-Align</c:v>
                </c:pt>
              </c:strCache>
            </c:strRef>
          </c:tx>
          <c:spPr>
            <a:solidFill>
              <a:srgbClr val="6F52C9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0.6B</c:v>
                </c:pt>
                <c:pt idx="1">
                  <c:v>1.7B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31.0</c:v>
                </c:pt>
                <c:pt idx="1">
                  <c:v>40.5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sz="1600" b="1">
                  <a:solidFill>
                    <a:srgbClr val="222A3A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7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D5DBE3"/>
            </a:solidFill>
          </a:ln>
        </c:spPr>
        <c:txPr>
          <a:bodyPr/>
          <a:lstStyle/>
          <a:p>
            <a:pPr>
              <a:defRPr sz="1700" b="1">
                <a:solidFill>
                  <a:srgbClr val="222A3A"/>
                </a:solidFill>
                <a:latin typeface="Calibr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50.0"/>
          <c:min val="0.0"/>
        </c:scaling>
        <c:delete val="0"/>
        <c:axPos val="l"/>
        <c:majorGridlines>
          <c:spPr>
            <a:ln w="9525">
              <a:solidFill>
                <a:srgbClr val="E3E7EE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400" b="0">
                    <a:solidFill>
                      <a:srgbClr val="5B6474"/>
                    </a:solidFill>
                    <a:latin typeface="Calibri"/>
                  </a:rPr>
                  <a:t>HumanEval pass@10 (%)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>
                <a:solidFill>
                  <a:srgbClr val="5B6474"/>
                </a:solidFill>
                <a:latin typeface="Calibri"/>
              </a:defRPr>
            </a:pPr>
          </a:p>
        </c:txPr>
        <c:crossAx val="-2068027336"/>
        <c:crosses val="autoZero"/>
        <c:majorUnit val="10.0"/>
      </c:valAx>
    </c:plotArea>
    <c:legend>
      <c:legendPos val="b"/>
      <c:overlay val="0"/>
      <c:txPr>
        <a:bodyPr/>
        <a:lstStyle/>
        <a:p>
          <a:pPr>
            <a:defRPr sz="1500">
              <a:solidFill>
                <a:srgbClr val="222A3A"/>
              </a:solidFill>
              <a:latin typeface="Calibri"/>
            </a:defRPr>
          </a:pPr>
        </a:p>
      </c:txPr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chart" Target="../charts/chart1.xml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5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1945600" cy="3429000"/>
          </a:xfrm>
          <a:prstGeom prst="rect">
            <a:avLst/>
          </a:prstGeom>
          <a:solidFill>
            <a:srgbClr val="1B23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801368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5000" b="1" i="0">
                <a:solidFill>
                  <a:srgbClr val="FFFFFF"/>
                </a:solidFill>
                <a:latin typeface="Calibri"/>
              </a:rPr>
              <a:t>Don't Retrain — Align: Adapting Autoregressive LMs to Diffusion LMs via Representation Alignment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901952"/>
            <a:ext cx="1801368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700" b="1" i="0">
                <a:solidFill>
                  <a:srgbClr val="FFFFFF"/>
                </a:solidFill>
                <a:latin typeface="Calibri"/>
              </a:rPr>
              <a:t>Fred Zhangzhi Peng</a:t>
            </a:r>
            <a:r>
              <a:rPr sz="2700" b="0" i="0">
                <a:solidFill>
                  <a:srgbClr val="FFFFFF"/>
                </a:solidFill>
                <a:latin typeface="Calibri"/>
              </a:rPr>
              <a:t>¹   </a:t>
            </a:r>
            <a:r>
              <a:rPr sz="2700" b="1" i="0">
                <a:solidFill>
                  <a:srgbClr val="FFFFFF"/>
                </a:solidFill>
                <a:latin typeface="Calibri"/>
              </a:rPr>
              <a:t>Alexis Fox</a:t>
            </a:r>
            <a:r>
              <a:rPr sz="2700" b="0" i="0">
                <a:solidFill>
                  <a:srgbClr val="FFFFFF"/>
                </a:solidFill>
                <a:latin typeface="Calibri"/>
              </a:rPr>
              <a:t>¹   </a:t>
            </a:r>
            <a:r>
              <a:rPr sz="2700" b="1" i="0">
                <a:solidFill>
                  <a:srgbClr val="FFFFFF"/>
                </a:solidFill>
                <a:latin typeface="Calibri"/>
              </a:rPr>
              <a:t>Anru R. Zhang</a:t>
            </a:r>
            <a:r>
              <a:rPr sz="2700" b="0" i="0">
                <a:solidFill>
                  <a:srgbClr val="FFFFFF"/>
                </a:solidFill>
                <a:latin typeface="Calibri"/>
              </a:rPr>
              <a:t>¹   </a:t>
            </a:r>
            <a:r>
              <a:rPr sz="2700" b="1" i="0">
                <a:solidFill>
                  <a:srgbClr val="FFFFFF"/>
                </a:solidFill>
                <a:latin typeface="Calibri"/>
              </a:rPr>
              <a:t>Alexander Tong</a:t>
            </a:r>
            <a:r>
              <a:rPr sz="2700" b="0" i="0">
                <a:solidFill>
                  <a:srgbClr val="FFFFFF"/>
                </a:solidFill>
                <a:latin typeface="Calibri"/>
              </a:rPr>
              <a:t>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487168"/>
            <a:ext cx="1801368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100" b="0" i="0">
                <a:solidFill>
                  <a:srgbClr val="CADCFC"/>
                </a:solidFill>
                <a:latin typeface="Calibri"/>
              </a:rPr>
              <a:t>¹Duke University     ²AITHYRA</a:t>
            </a:r>
            <a:r>
              <a:rPr sz="2100" b="0" i="1">
                <a:solidFill>
                  <a:srgbClr val="CADCFC"/>
                </a:solidFill>
                <a:latin typeface="Calibri"/>
              </a:rPr>
              <a:t>          NeurIPS 2026 Workshop</a:t>
            </a:r>
          </a:p>
        </p:txBody>
      </p:sp>
      <p:pic>
        <p:nvPicPr>
          <p:cNvPr id="6" name="Picture 5" descr="qr_odllm_pa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3800" y="384048"/>
            <a:ext cx="2240280" cy="22402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356580" y="2651760"/>
            <a:ext cx="347472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300" b="0" i="0">
                <a:solidFill>
                  <a:srgbClr val="FFFFFF"/>
                </a:solidFill>
                <a:latin typeface="Calibri"/>
              </a:rPr>
              <a:t>github.com/pengzhangzhi/Open-dLLM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3703320"/>
            <a:ext cx="20848320" cy="1234440"/>
          </a:xfrm>
          <a:prstGeom prst="roundRect">
            <a:avLst>
              <a:gd name="adj" fmla="val 13333"/>
            </a:avLst>
          </a:prstGeom>
          <a:solidFill>
            <a:srgbClr val="E7F4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822960" y="3703320"/>
            <a:ext cx="20299680" cy="12344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700" b="1" i="0">
                <a:solidFill>
                  <a:srgbClr val="1E8A6E"/>
                </a:solidFill>
                <a:latin typeface="Calibri"/>
              </a:rPr>
              <a:t>TL;DR  </a:t>
            </a:r>
            <a:r>
              <a:rPr sz="2300" b="0" i="0">
                <a:solidFill>
                  <a:srgbClr val="222A3A"/>
                </a:solidFill>
                <a:latin typeface="Calibri"/>
              </a:rPr>
              <a:t>The hard part of language generation is learning representations, not the decoding order. </a:t>
            </a:r>
            <a:r>
              <a:rPr sz="2300" b="1" i="0">
                <a:solidFill>
                  <a:srgbClr val="222A3A"/>
                </a:solidFill>
                <a:latin typeface="Calibri"/>
              </a:rPr>
              <a:t>Repr-Align</a:t>
            </a:r>
            <a:r>
              <a:rPr sz="2300" b="0" i="0">
                <a:solidFill>
                  <a:srgbClr val="222A3A"/>
                </a:solidFill>
                <a:latin typeface="Calibri"/>
              </a:rPr>
              <a:t> turns a pretrained AR model into a masked diffusion LM by switching attention to bidirectional and </a:t>
            </a:r>
            <a:r>
              <a:rPr sz="2300" b="1" i="0">
                <a:solidFill>
                  <a:srgbClr val="222A3A"/>
                </a:solidFill>
                <a:latin typeface="Calibri"/>
              </a:rPr>
              <a:t>anchoring every layer's hidden states to the frozen AR model</a:t>
            </a:r>
            <a:r>
              <a:rPr sz="2300" b="0" i="0">
                <a:solidFill>
                  <a:srgbClr val="222A3A"/>
                </a:solidFill>
                <a:latin typeface="Calibri"/>
              </a:rPr>
              <a:t> with a cosine loss. No adapters, no new parameters. Up to 4× faster adaptation in our setting, larger gains at larger scale, and a 0.8B-token subset beats 50B tokens at matched steps.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5257800"/>
            <a:ext cx="7040880" cy="7498079"/>
          </a:xfrm>
          <a:prstGeom prst="roundRect">
            <a:avLst>
              <a:gd name="adj" fmla="val 2337"/>
            </a:avLst>
          </a:prstGeom>
          <a:solidFill>
            <a:srgbClr val="FFFFFF"/>
          </a:solidFill>
          <a:ln w="12700">
            <a:solidFill>
              <a:srgbClr val="D5D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822959" y="5532120"/>
            <a:ext cx="566928" cy="566928"/>
          </a:xfrm>
          <a:prstGeom prst="ellipse">
            <a:avLst/>
          </a:prstGeom>
          <a:solidFill>
            <a:srgbClr val="1E8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6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91056" y="5477256"/>
            <a:ext cx="5724144" cy="6766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800" b="1" i="0">
                <a:solidFill>
                  <a:srgbClr val="1B2340"/>
                </a:solidFill>
                <a:latin typeface="Calibri"/>
              </a:rPr>
              <a:t>Why is training a diffusion
LM so expensive?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59" y="6583680"/>
            <a:ext cx="6492240" cy="502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292608" indent="-292608">
              <a:lnSpc>
                <a:spcPct val="108000"/>
              </a:lnSpc>
              <a:spcAft>
                <a:spcPts val="1200"/>
              </a:spcAft>
              <a:buClr>
                <a:srgbClr val="1E8A6E"/>
              </a:buClr>
              <a:buFont typeface="Arial"/>
              <a:buChar char="•"/>
            </a:pPr>
            <a:r>
              <a:rPr sz="2100" b="0" i="0">
                <a:solidFill>
                  <a:srgbClr val="222A3A"/>
                </a:solidFill>
                <a:latin typeface="Calibri"/>
              </a:rPr>
              <a:t>A diffusion LM learns </a:t>
            </a:r>
            <a:r>
              <a:rPr sz="2100" b="1" i="0">
                <a:solidFill>
                  <a:srgbClr val="222A3A"/>
                </a:solidFill>
                <a:latin typeface="Calibri"/>
              </a:rPr>
              <a:t>any-order</a:t>
            </a:r>
            <a:r>
              <a:rPr sz="2100" b="0" i="0">
                <a:solidFill>
                  <a:srgbClr val="222A3A"/>
                </a:solidFill>
                <a:latin typeface="Calibri"/>
              </a:rPr>
              <a:t> decoding: L! generation paths instead of one left-to-right path, so in theory it needs L× the compute of an AR model.</a:t>
            </a:r>
          </a:p>
          <a:p>
            <a:pPr algn="l" marL="292608" indent="-292608">
              <a:lnSpc>
                <a:spcPct val="108000"/>
              </a:lnSpc>
              <a:spcAft>
                <a:spcPts val="1200"/>
              </a:spcAft>
              <a:buClr>
                <a:srgbClr val="1E8A6E"/>
              </a:buClr>
              <a:buFont typeface="Arial"/>
              <a:buChar char="•"/>
            </a:pPr>
            <a:r>
              <a:rPr sz="2100" b="0" i="0">
                <a:solidFill>
                  <a:srgbClr val="222A3A"/>
                </a:solidFill>
                <a:latin typeface="Calibri"/>
              </a:rPr>
              <a:t>Starting from a pretrained AR checkpoint helps, but existing recipes largely </a:t>
            </a:r>
            <a:r>
              <a:rPr sz="2100" b="1" i="0">
                <a:solidFill>
                  <a:srgbClr val="222A3A"/>
                </a:solidFill>
                <a:latin typeface="Calibri"/>
              </a:rPr>
              <a:t>reuse the parameters</a:t>
            </a:r>
            <a:r>
              <a:rPr sz="2100" b="0" i="0">
                <a:solidFill>
                  <a:srgbClr val="222A3A"/>
                </a:solidFill>
                <a:latin typeface="Calibri"/>
              </a:rPr>
              <a:t>: nothing constrains the converted model to preserve the AR model's internal representation geometry.</a:t>
            </a:r>
          </a:p>
          <a:p>
            <a:pPr algn="l" marL="292608" indent="-292608">
              <a:lnSpc>
                <a:spcPct val="108000"/>
              </a:lnSpc>
              <a:spcAft>
                <a:spcPts val="1200"/>
              </a:spcAft>
              <a:buClr>
                <a:srgbClr val="1E8A6E"/>
              </a:buClr>
              <a:buFont typeface="Arial"/>
              <a:buChar char="•"/>
            </a:pPr>
            <a:r>
              <a:rPr sz="2100" b="1" i="0">
                <a:solidFill>
                  <a:srgbClr val="6F52C9"/>
                </a:solidFill>
                <a:latin typeface="Calibri"/>
              </a:rPr>
              <a:t>Hypothesis: </a:t>
            </a:r>
            <a:r>
              <a:rPr sz="2100" b="0" i="0">
                <a:solidFill>
                  <a:srgbClr val="222A3A"/>
                </a:solidFill>
                <a:latin typeface="Calibri"/>
              </a:rPr>
              <a:t>AR pretraining has already learned the semantic and syntactic geometry of language. Conversion should relearn the </a:t>
            </a:r>
            <a:r>
              <a:rPr sz="2100" b="1" i="0">
                <a:solidFill>
                  <a:srgbClr val="222A3A"/>
                </a:solidFill>
                <a:latin typeface="Calibri"/>
              </a:rPr>
              <a:t>decoding mechanism</a:t>
            </a:r>
            <a:r>
              <a:rPr sz="2100" b="0" i="0">
                <a:solidFill>
                  <a:srgbClr val="222A3A"/>
                </a:solidFill>
                <a:latin typeface="Calibri"/>
              </a:rPr>
              <a:t>, not the representations.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59" y="11155680"/>
            <a:ext cx="6492240" cy="1280160"/>
          </a:xfrm>
          <a:prstGeom prst="roundRect">
            <a:avLst>
              <a:gd name="adj" fmla="val 8571"/>
            </a:avLst>
          </a:prstGeom>
          <a:solidFill>
            <a:srgbClr val="F3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60120" y="11155680"/>
            <a:ext cx="6217920" cy="12801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100" b="1" i="0">
                <a:solidFill>
                  <a:srgbClr val="6F52C9"/>
                </a:solidFill>
                <a:latin typeface="Calibri"/>
              </a:rPr>
              <a:t>Q. </a:t>
            </a:r>
            <a:r>
              <a:rPr sz="2100" b="0" i="1">
                <a:solidFill>
                  <a:srgbClr val="1B2340"/>
                </a:solidFill>
                <a:latin typeface="Calibri"/>
              </a:rPr>
              <a:t>Are representations learned by next-token prediction sufficient for masked denoising generation?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909560" y="5257800"/>
            <a:ext cx="13487400" cy="7498079"/>
          </a:xfrm>
          <a:prstGeom prst="roundRect">
            <a:avLst>
              <a:gd name="adj" fmla="val 2195"/>
            </a:avLst>
          </a:prstGeom>
          <a:solidFill>
            <a:srgbClr val="FFFFFF"/>
          </a:solidFill>
          <a:ln w="12700">
            <a:solidFill>
              <a:srgbClr val="D5D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8183880" y="5532120"/>
            <a:ext cx="566928" cy="566928"/>
          </a:xfrm>
          <a:prstGeom prst="ellipse">
            <a:avLst/>
          </a:prstGeom>
          <a:solidFill>
            <a:srgbClr val="1E8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6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51976" y="5477256"/>
            <a:ext cx="12170664" cy="6766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800" b="1" i="0">
                <a:solidFill>
                  <a:srgbClr val="1B2340"/>
                </a:solidFill>
                <a:latin typeface="Calibri"/>
              </a:rPr>
              <a:t>Repr-Align: same architecture, two attention masks, one alignment loss</a:t>
            </a:r>
          </a:p>
        </p:txBody>
      </p:sp>
      <p:pic>
        <p:nvPicPr>
          <p:cNvPr id="19" name="Picture 18" descr="metho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3880" y="6263640"/>
            <a:ext cx="7589520" cy="502872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6093440" y="6309359"/>
            <a:ext cx="5029199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  <a:spcAft>
                <a:spcPts val="0"/>
              </a:spcAft>
            </a:pPr>
            <a:r>
              <a:rPr sz="1600" b="0" i="0">
                <a:solidFill>
                  <a:srgbClr val="5B6474"/>
                </a:solidFill>
                <a:latin typeface="Calibri"/>
              </a:rPr>
              <a:t>Student: masked denoising on the corrupted x̃ (bidirectional attention)</a:t>
            </a:r>
          </a:p>
        </p:txBody>
      </p:sp>
      <p:pic>
        <p:nvPicPr>
          <p:cNvPr id="21" name="Picture 20" descr="ra_diff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4880" y="6857999"/>
            <a:ext cx="4206240" cy="74480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6093440" y="7895415"/>
            <a:ext cx="5029199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  <a:spcAft>
                <a:spcPts val="0"/>
              </a:spcAft>
            </a:pPr>
            <a:r>
              <a:rPr sz="1600" b="0" i="0">
                <a:solidFill>
                  <a:srgbClr val="5B6474"/>
                </a:solidFill>
                <a:latin typeface="Calibri"/>
              </a:rPr>
              <a:t>Teacher: frozen AR model on the clean x (causal attention); align every layer</a:t>
            </a:r>
          </a:p>
        </p:txBody>
      </p:sp>
      <p:pic>
        <p:nvPicPr>
          <p:cNvPr id="23" name="Picture 22" descr="ra_align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84880" y="8444055"/>
            <a:ext cx="4389120" cy="145994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6093440" y="10196604"/>
            <a:ext cx="5029199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  <a:spcAft>
                <a:spcPts val="0"/>
              </a:spcAft>
            </a:pPr>
            <a:r>
              <a:rPr sz="1600" b="0" i="0">
                <a:solidFill>
                  <a:srgbClr val="5B6474"/>
                </a:solidFill>
                <a:latin typeface="Calibri"/>
              </a:rPr>
              <a:t>Total loss</a:t>
            </a:r>
          </a:p>
        </p:txBody>
      </p:sp>
      <p:pic>
        <p:nvPicPr>
          <p:cNvPr id="25" name="Picture 24" descr="ra_total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4880" y="10745244"/>
            <a:ext cx="3291840" cy="309121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8183880" y="11475248"/>
            <a:ext cx="129387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1700" b="1" i="0">
                <a:solidFill>
                  <a:srgbClr val="222A3A"/>
                </a:solidFill>
                <a:latin typeface="Calibri"/>
              </a:rPr>
              <a:t>Recipe. </a:t>
            </a:r>
            <a:r>
              <a:rPr sz="1700" b="0" i="0">
                <a:solidFill>
                  <a:srgbClr val="222A3A"/>
                </a:solidFill>
                <a:latin typeface="Calibri"/>
              </a:rPr>
              <a:t>Initialize the student from the AR weights; the only architectural change is causal → bidirectional attention. Train with L = L_diff + λ·L_align (λ = 10) while the teacher stays frozen. Shift convention and PAPL loss are used in all runs (baseline and aligned); decoding uses P2-self with 128 steps.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13075919"/>
            <a:ext cx="20848320" cy="3931920"/>
          </a:xfrm>
          <a:prstGeom prst="roundRect">
            <a:avLst>
              <a:gd name="adj" fmla="val 4186"/>
            </a:avLst>
          </a:prstGeom>
          <a:solidFill>
            <a:srgbClr val="FFFFFF"/>
          </a:solidFill>
          <a:ln w="12700">
            <a:solidFill>
              <a:srgbClr val="D5D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Oval 27"/>
          <p:cNvSpPr/>
          <p:nvPr/>
        </p:nvSpPr>
        <p:spPr>
          <a:xfrm>
            <a:off x="822960" y="13350240"/>
            <a:ext cx="566928" cy="566928"/>
          </a:xfrm>
          <a:prstGeom prst="ellipse">
            <a:avLst/>
          </a:prstGeom>
          <a:solidFill>
            <a:srgbClr val="1E8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6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91056" y="13295376"/>
            <a:ext cx="19531584" cy="6766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800" b="1" i="0">
                <a:solidFill>
                  <a:srgbClr val="1B2340"/>
                </a:solidFill>
                <a:latin typeface="Calibri"/>
              </a:rPr>
              <a:t>What matters in the alignment loss  (HumanEval; bold = best per column, tint = default)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2960" y="14036040"/>
            <a:ext cx="646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900" b="1" i="0">
                <a:solidFill>
                  <a:srgbClr val="6F52C9"/>
                </a:solidFill>
                <a:latin typeface="Calibri"/>
              </a:rPr>
              <a:t>Distance</a:t>
            </a:r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822960" y="14401799"/>
          <a:ext cx="6461760" cy="932688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4084320"/>
                <a:gridCol w="1188720"/>
                <a:gridCol w="1188720"/>
              </a:tblGrid>
              <a:tr h="310896"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Metric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1B2340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1B234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pass@1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1B2340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1B234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pass@10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1B2340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1B2340"/>
                    </a:solidFill>
                  </a:tcPr>
                </a:tc>
              </a:tr>
              <a:tr h="310896">
                <a:tc>
                  <a:txBody>
                    <a:bodyPr wrap="square"/>
                    <a:lstStyle/>
                    <a:p>
                      <a:pPr algn="l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L2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12.00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25.00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222A3A"/>
                          </a:solidFill>
                          <a:latin typeface="Calibri"/>
                        </a:rPr>
                        <a:t>Cosine (default)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EDE8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222A3A"/>
                          </a:solidFill>
                          <a:latin typeface="Calibri"/>
                        </a:rPr>
                        <a:t>18.00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EDE8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222A3A"/>
                          </a:solidFill>
                          <a:latin typeface="Calibri"/>
                        </a:rPr>
                        <a:t>31.00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EDE8F9"/>
                    </a:solidFill>
                  </a:tcPr>
                </a:tc>
              </a:tr>
            </a:tbl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822960" y="16230599"/>
            <a:ext cx="64617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  <a:spcAft>
                <a:spcPts val="0"/>
              </a:spcAft>
            </a:pPr>
            <a:r>
              <a:rPr sz="1500" b="0" i="0">
                <a:solidFill>
                  <a:srgbClr val="5B6474"/>
                </a:solidFill>
                <a:latin typeface="Calibri"/>
              </a:rPr>
              <a:t>Direction matters, not scale: hidden-state norms vary across layers and tokens.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741920" y="14036040"/>
            <a:ext cx="646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900" b="1" i="0">
                <a:solidFill>
                  <a:srgbClr val="6F52C9"/>
                </a:solidFill>
                <a:latin typeface="Calibri"/>
              </a:rPr>
              <a:t>Weight λ</a:t>
            </a:r>
          </a:p>
        </p:txBody>
      </p:sp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7741920" y="14401799"/>
          <a:ext cx="6461760" cy="1554480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4084320"/>
                <a:gridCol w="1188720"/>
                <a:gridCol w="1188720"/>
              </a:tblGrid>
              <a:tr h="310896"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λ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1B2340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1B234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pass@1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1B2340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1B234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pass@10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1B2340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1B2340"/>
                    </a:solidFill>
                  </a:tcPr>
                </a:tc>
              </a:tr>
              <a:tr h="310896">
                <a:tc>
                  <a:txBody>
                    <a:bodyPr wrap="square"/>
                    <a:lstStyle/>
                    <a:p>
                      <a:pPr algn="l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7.50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22.60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/>
                    <a:lstStyle/>
                    <a:p>
                      <a:pPr algn="l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9.90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26.80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222A3A"/>
                          </a:solidFill>
                          <a:latin typeface="Calibri"/>
                        </a:rPr>
                        <a:t>10 (default)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EDE8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222A3A"/>
                          </a:solidFill>
                          <a:latin typeface="Calibri"/>
                        </a:rPr>
                        <a:t>18.00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EDE8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222A3A"/>
                          </a:solidFill>
                          <a:latin typeface="Calibri"/>
                        </a:rPr>
                        <a:t>31.00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EDE8F9"/>
                    </a:solidFill>
                  </a:tcPr>
                </a:tc>
              </a:tr>
              <a:tr h="310896">
                <a:tc>
                  <a:txBody>
                    <a:bodyPr wrap="square"/>
                    <a:lstStyle/>
                    <a:p>
                      <a:pPr algn="l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11.30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29.30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7741920" y="16230599"/>
            <a:ext cx="64617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  <a:spcAft>
                <a:spcPts val="0"/>
              </a:spcAft>
            </a:pPr>
            <a:r>
              <a:rPr sz="1500" b="0" i="0">
                <a:solidFill>
                  <a:srgbClr val="5B6474"/>
                </a:solidFill>
                <a:latin typeface="Calibri"/>
              </a:rPr>
              <a:t>Anchor vs. adapt: too weak underuses the teacher, too strong constrains the student.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4660879" y="14036040"/>
            <a:ext cx="646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900" b="1" i="0">
                <a:solidFill>
                  <a:srgbClr val="6F52C9"/>
                </a:solidFill>
                <a:latin typeface="Calibri"/>
              </a:rPr>
              <a:t>Layers</a:t>
            </a:r>
          </a:p>
        </p:txBody>
      </p:sp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14660879" y="14401799"/>
          <a:ext cx="6461760" cy="1554480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4084320"/>
                <a:gridCol w="1188720"/>
                <a:gridCol w="1188720"/>
              </a:tblGrid>
              <a:tr h="310896"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Aligned layers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1B2340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1B234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pass@1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1B2340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1B234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pass@10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1B2340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1B2340"/>
                    </a:solidFill>
                  </a:tcPr>
                </a:tc>
              </a:tr>
              <a:tr h="310896">
                <a:tc>
                  <a:txBody>
                    <a:bodyPr wrap="square"/>
                    <a:lstStyle/>
                    <a:p>
                      <a:pPr algn="l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Lower third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11.28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25.00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/>
                    <a:lstStyle/>
                    <a:p>
                      <a:pPr algn="l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Middle third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15.73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31.10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/>
                    <a:lstStyle/>
                    <a:p>
                      <a:pPr algn="l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Upper third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8.96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222A3A"/>
                          </a:solidFill>
                          <a:latin typeface="Calibri"/>
                        </a:rPr>
                        <a:t>31.71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222A3A"/>
                          </a:solidFill>
                          <a:latin typeface="Calibri"/>
                        </a:rPr>
                        <a:t>All (default)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EDE8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222A3A"/>
                          </a:solidFill>
                          <a:latin typeface="Calibri"/>
                        </a:rPr>
                        <a:t>18.00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EDE8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31.00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EDE8F9"/>
                    </a:solidFill>
                  </a:tcPr>
                </a:tc>
              </a:tr>
            </a:tbl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14660879" y="16230599"/>
            <a:ext cx="64617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  <a:spcAft>
                <a:spcPts val="0"/>
              </a:spcAft>
            </a:pPr>
            <a:r>
              <a:rPr sz="1500" b="0" i="0">
                <a:solidFill>
                  <a:srgbClr val="5B6474"/>
                </a:solidFill>
                <a:latin typeface="Calibri"/>
              </a:rPr>
              <a:t>The transferable signal is distributed across depth; all layers give the best pass@1.</a:t>
            </a:r>
          </a:p>
        </p:txBody>
      </p:sp>
      <p:sp>
        <p:nvSpPr>
          <p:cNvPr id="39" name="Oval 38"/>
          <p:cNvSpPr/>
          <p:nvPr/>
        </p:nvSpPr>
        <p:spPr>
          <a:xfrm>
            <a:off x="548640" y="17327880"/>
            <a:ext cx="566928" cy="566928"/>
          </a:xfrm>
          <a:prstGeom prst="ellipse">
            <a:avLst/>
          </a:prstGeom>
          <a:solidFill>
            <a:srgbClr val="1E8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6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316736" y="17273016"/>
            <a:ext cx="20080224" cy="6766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3000" b="1" i="0">
                <a:solidFill>
                  <a:srgbClr val="1B2340"/>
                </a:solidFill>
                <a:latin typeface="Calibri"/>
              </a:rPr>
              <a:t>Results: align, don't retrain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48640" y="18105120"/>
            <a:ext cx="6736080" cy="8229600"/>
          </a:xfrm>
          <a:prstGeom prst="roundRect">
            <a:avLst>
              <a:gd name="adj" fmla="val 2443"/>
            </a:avLst>
          </a:prstGeom>
          <a:solidFill>
            <a:srgbClr val="FFFFFF"/>
          </a:solidFill>
          <a:ln w="12700">
            <a:solidFill>
              <a:srgbClr val="D5D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TextBox 41"/>
          <p:cNvSpPr txBox="1"/>
          <p:nvPr/>
        </p:nvSpPr>
        <p:spPr>
          <a:xfrm>
            <a:off x="822959" y="18333720"/>
            <a:ext cx="618744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400" b="1" i="0">
                <a:solidFill>
                  <a:srgbClr val="1B2340"/>
                </a:solidFill>
                <a:latin typeface="Calibri"/>
              </a:rPr>
              <a:t>Faster adaptation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22959" y="18763488"/>
            <a:ext cx="6187440" cy="9144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6000" b="1" i="0">
                <a:solidFill>
                  <a:srgbClr val="6F52C9"/>
                </a:solidFill>
                <a:latin typeface="Calibri"/>
              </a:rPr>
              <a:t>up to 4×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22959" y="19696176"/>
            <a:ext cx="61874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700" b="0" i="0">
                <a:solidFill>
                  <a:srgbClr val="5B6474"/>
                </a:solidFill>
                <a:latin typeface="Calibri"/>
              </a:rPr>
              <a:t>training acceleration in our setting, vs. fine-tuning from AR or training from scratch (HumanEval pass@10 during early conversion).</a:t>
            </a:r>
          </a:p>
        </p:txBody>
      </p:sp>
      <p:pic>
        <p:nvPicPr>
          <p:cNvPr id="45" name="Picture 44" descr="speed_crop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959" y="20619720"/>
            <a:ext cx="6187440" cy="3990267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822959" y="24747147"/>
            <a:ext cx="618744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1600" b="0" i="0">
                <a:solidFill>
                  <a:srgbClr val="5B6474"/>
                </a:solidFill>
                <a:latin typeface="Calibri"/>
              </a:rPr>
              <a:t>At the 200k-step cutoff, alignment adds </a:t>
            </a:r>
            <a:r>
              <a:rPr sz="1600" b="1" i="0">
                <a:solidFill>
                  <a:srgbClr val="5B6474"/>
                </a:solidFill>
                <a:latin typeface="Calibri"/>
              </a:rPr>
              <a:t>+6.1</a:t>
            </a:r>
            <a:r>
              <a:rPr sz="1600" b="0" i="0">
                <a:solidFill>
                  <a:srgbClr val="5B6474"/>
                </a:solidFill>
                <a:latin typeface="Calibri"/>
              </a:rPr>
              <a:t> pass@10 at 0.6B and </a:t>
            </a:r>
            <a:r>
              <a:rPr sz="1600" b="1" i="0">
                <a:solidFill>
                  <a:srgbClr val="5B6474"/>
                </a:solidFill>
                <a:latin typeface="Calibri"/>
              </a:rPr>
              <a:t>+9.4</a:t>
            </a:r>
            <a:r>
              <a:rPr sz="1600" b="0" i="0">
                <a:solidFill>
                  <a:srgbClr val="5B6474"/>
                </a:solidFill>
                <a:latin typeface="Calibri"/>
              </a:rPr>
              <a:t> at 1.7B over the same conversion without it.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7604760" y="18105120"/>
            <a:ext cx="6736080" cy="8229600"/>
          </a:xfrm>
          <a:prstGeom prst="roundRect">
            <a:avLst>
              <a:gd name="adj" fmla="val 2443"/>
            </a:avLst>
          </a:prstGeom>
          <a:solidFill>
            <a:srgbClr val="FFFFFF"/>
          </a:solidFill>
          <a:ln w="12700">
            <a:solidFill>
              <a:srgbClr val="D5D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TextBox 47"/>
          <p:cNvSpPr txBox="1"/>
          <p:nvPr/>
        </p:nvSpPr>
        <p:spPr>
          <a:xfrm>
            <a:off x="7879080" y="18333720"/>
            <a:ext cx="618744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400" b="1" i="0">
                <a:solidFill>
                  <a:srgbClr val="1B2340"/>
                </a:solidFill>
                <a:latin typeface="Calibri"/>
              </a:rPr>
              <a:t>Gains grow with model size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879080" y="18763488"/>
            <a:ext cx="6187440" cy="9144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6000" b="1" i="0">
                <a:solidFill>
                  <a:srgbClr val="6F52C9"/>
                </a:solidFill>
                <a:latin typeface="Calibri"/>
              </a:rPr>
              <a:t>+9.4 pass@10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879080" y="19696176"/>
            <a:ext cx="61874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700" b="0" i="0">
                <a:solidFill>
                  <a:srgbClr val="5B6474"/>
                </a:solidFill>
                <a:latin typeface="Calibri"/>
              </a:rPr>
              <a:t>HumanEval at 1.7B (31.1 → 40.5) vs. +6.1 at 0.6B (24.9 → 31.0), same 200k-step budget.</a:t>
            </a:r>
          </a:p>
        </p:txBody>
      </p:sp>
      <p:graphicFrame>
        <p:nvGraphicFramePr>
          <p:cNvPr id="51" name="Chart 50"/>
          <p:cNvGraphicFramePr>
            <a:graphicFrameLocks noGrp="1"/>
          </p:cNvGraphicFramePr>
          <p:nvPr/>
        </p:nvGraphicFramePr>
        <p:xfrm>
          <a:off x="7879080" y="20619720"/>
          <a:ext cx="6187440" cy="5394960"/>
        </p:xfrm>
        <a:graphic>
          <a:graphicData uri="http://schemas.openxmlformats.org/drawingml/2006/chart">
            <c:chart xmlns:c="http://schemas.openxmlformats.org/drawingml/2006/chart" r:id="rId8"/>
          </a:graphicData>
        </a:graphic>
      </p:graphicFrame>
      <p:sp>
        <p:nvSpPr>
          <p:cNvPr id="52" name="Rounded Rectangle 51"/>
          <p:cNvSpPr/>
          <p:nvPr/>
        </p:nvSpPr>
        <p:spPr>
          <a:xfrm>
            <a:off x="14660880" y="18105120"/>
            <a:ext cx="6736080" cy="8229600"/>
          </a:xfrm>
          <a:prstGeom prst="roundRect">
            <a:avLst>
              <a:gd name="adj" fmla="val 2443"/>
            </a:avLst>
          </a:prstGeom>
          <a:solidFill>
            <a:srgbClr val="FFFFFF"/>
          </a:solidFill>
          <a:ln w="12700">
            <a:solidFill>
              <a:srgbClr val="D5D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3" name="TextBox 52"/>
          <p:cNvSpPr txBox="1"/>
          <p:nvPr/>
        </p:nvSpPr>
        <p:spPr>
          <a:xfrm>
            <a:off x="14935200" y="18333720"/>
            <a:ext cx="618744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400" b="1" i="0">
                <a:solidFill>
                  <a:srgbClr val="1B2340"/>
                </a:solidFill>
                <a:latin typeface="Calibri"/>
              </a:rPr>
              <a:t>Tiny data is enough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4935200" y="18763488"/>
            <a:ext cx="6187440" cy="9144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6000" b="1" i="0">
                <a:solidFill>
                  <a:srgbClr val="6F52C9"/>
                </a:solidFill>
                <a:latin typeface="Calibri"/>
              </a:rPr>
              <a:t>0.8B &gt; 50B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4935200" y="19696176"/>
            <a:ext cx="61874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700" b="0" i="0">
                <a:solidFill>
                  <a:srgbClr val="5B6474"/>
                </a:solidFill>
                <a:latin typeface="Calibri"/>
              </a:rPr>
              <a:t>tokens: with alignment, a 0.8B-token random subset beats the full 50B-token stream at matched steps (HumanEval pass@10).</a:t>
            </a:r>
          </a:p>
        </p:txBody>
      </p:sp>
      <p:pic>
        <p:nvPicPr>
          <p:cNvPr id="56" name="Picture 55" descr="tiny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176391" y="20619720"/>
            <a:ext cx="5705057" cy="4206240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14935200" y="24963119"/>
            <a:ext cx="618744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1600" b="0" i="0">
                <a:solidFill>
                  <a:srgbClr val="5B6474"/>
                </a:solidFill>
                <a:latin typeface="Calibri"/>
              </a:rPr>
              <a:t>Once representations are anchored, what remains is mechanism adaptation, which needs remarkably little data under a fixed step budget. Both aligned runs also freeze token embeddings.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548640" y="26654760"/>
            <a:ext cx="13167360" cy="4572000"/>
          </a:xfrm>
          <a:prstGeom prst="roundRect">
            <a:avLst>
              <a:gd name="adj" fmla="val 3599"/>
            </a:avLst>
          </a:prstGeom>
          <a:solidFill>
            <a:srgbClr val="FFFFFF"/>
          </a:solidFill>
          <a:ln w="12700">
            <a:solidFill>
              <a:srgbClr val="D5D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9" name="Oval 58"/>
          <p:cNvSpPr/>
          <p:nvPr/>
        </p:nvSpPr>
        <p:spPr>
          <a:xfrm>
            <a:off x="822960" y="26929080"/>
            <a:ext cx="566928" cy="566928"/>
          </a:xfrm>
          <a:prstGeom prst="ellipse">
            <a:avLst/>
          </a:prstGeom>
          <a:solidFill>
            <a:srgbClr val="1E8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6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591056" y="26874216"/>
            <a:ext cx="11850624" cy="6766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700" b="1" i="0">
                <a:solidFill>
                  <a:srgbClr val="1B2340"/>
                </a:solidFill>
                <a:latin typeface="Calibri"/>
              </a:rPr>
              <a:t>oDLM reaches the public DLM frontier on pass@10</a:t>
            </a:r>
          </a:p>
        </p:txBody>
      </p:sp>
      <p:graphicFrame>
        <p:nvGraphicFramePr>
          <p:cNvPr id="61" name="Table 60"/>
          <p:cNvGraphicFramePr>
            <a:graphicFrameLocks noGrp="1"/>
          </p:cNvGraphicFramePr>
          <p:nvPr/>
        </p:nvGraphicFramePr>
        <p:xfrm>
          <a:off x="822960" y="27614880"/>
          <a:ext cx="12618720" cy="2240280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2468880"/>
                <a:gridCol w="1143000"/>
                <a:gridCol w="1234440"/>
                <a:gridCol w="1188720"/>
                <a:gridCol w="1280160"/>
                <a:gridCol w="1280160"/>
                <a:gridCol w="1371600"/>
                <a:gridCol w="1325880"/>
                <a:gridCol w="1325880"/>
              </a:tblGrid>
              <a:tr h="320040">
                <a:tc>
                  <a:txBody>
                    <a:bodyPr wrap="square"/>
                    <a:lstStyle/>
                    <a:p>
                      <a:pPr algn="l"/>
                      <a:r>
                        <a:rPr sz="1500" b="1" i="0">
                          <a:solidFill>
                            <a:srgbClr val="FFFFFF"/>
                          </a:solidFill>
                          <a:latin typeface="Calibri"/>
                        </a:rPr>
                        <a:t>Model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1B2340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1B234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 i="0">
                          <a:solidFill>
                            <a:srgbClr val="FFFFFF"/>
                          </a:solidFill>
                          <a:latin typeface="Calibri"/>
                        </a:rPr>
                        <a:t>HE p@1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1B2340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1B234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 i="0">
                          <a:solidFill>
                            <a:srgbClr val="FFFFFF"/>
                          </a:solidFill>
                          <a:latin typeface="Calibri"/>
                        </a:rPr>
                        <a:t>HE p@10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1B2340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1B234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 i="0">
                          <a:solidFill>
                            <a:srgbClr val="FFFFFF"/>
                          </a:solidFill>
                          <a:latin typeface="Calibri"/>
                        </a:rPr>
                        <a:t>HE+ p@1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1B2340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1B234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 i="0">
                          <a:solidFill>
                            <a:srgbClr val="FFFFFF"/>
                          </a:solidFill>
                          <a:latin typeface="Calibri"/>
                        </a:rPr>
                        <a:t>HE+ p@10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1B2340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1B234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 i="0">
                          <a:solidFill>
                            <a:srgbClr val="FFFFFF"/>
                          </a:solidFill>
                          <a:latin typeface="Calibri"/>
                        </a:rPr>
                        <a:t>MBPP p@1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1B2340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1B234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 i="0">
                          <a:solidFill>
                            <a:srgbClr val="FFFFFF"/>
                          </a:solidFill>
                          <a:latin typeface="Calibri"/>
                        </a:rPr>
                        <a:t>MBPP p@10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1B2340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1B234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 i="0">
                          <a:solidFill>
                            <a:srgbClr val="FFFFFF"/>
                          </a:solidFill>
                          <a:latin typeface="Calibri"/>
                        </a:rPr>
                        <a:t>MBPP+ p@1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1B2340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1B234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 i="0">
                          <a:solidFill>
                            <a:srgbClr val="FFFFFF"/>
                          </a:solidFill>
                          <a:latin typeface="Calibri"/>
                        </a:rPr>
                        <a:t>MBPP+ p@10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1B2340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1B2340"/>
                    </a:solidFill>
                  </a:tcPr>
                </a:tc>
              </a:tr>
              <a:tr h="320040">
                <a:tc>
                  <a:txBody>
                    <a:bodyPr wrap="square"/>
                    <a:lstStyle/>
                    <a:p>
                      <a:pPr algn="l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LLaDA (8B)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35.4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50.0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30.5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43.3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38.8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53.4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52.6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69.1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 wrap="square"/>
                    <a:lstStyle/>
                    <a:p>
                      <a:pPr algn="l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Dream (7B)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 i="0">
                          <a:solidFill>
                            <a:srgbClr val="222A3A"/>
                          </a:solidFill>
                          <a:latin typeface="Calibri"/>
                        </a:rPr>
                        <a:t>56.7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59.2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 i="0">
                          <a:solidFill>
                            <a:srgbClr val="222A3A"/>
                          </a:solidFill>
                          <a:latin typeface="Calibri"/>
                        </a:rPr>
                        <a:t>50.0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53.7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 i="0">
                          <a:solidFill>
                            <a:srgbClr val="222A3A"/>
                          </a:solidFill>
                          <a:latin typeface="Calibri"/>
                        </a:rPr>
                        <a:t>55.4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 i="0">
                          <a:solidFill>
                            <a:srgbClr val="222A3A"/>
                          </a:solidFill>
                          <a:latin typeface="Calibri"/>
                        </a:rPr>
                        <a:t>56.2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 i="0">
                          <a:solidFill>
                            <a:srgbClr val="222A3A"/>
                          </a:solidFill>
                          <a:latin typeface="Calibri"/>
                        </a:rPr>
                        <a:t>71.5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 i="0">
                          <a:solidFill>
                            <a:srgbClr val="222A3A"/>
                          </a:solidFill>
                          <a:latin typeface="Calibri"/>
                        </a:rPr>
                        <a:t>72.5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 wrap="square"/>
                    <a:lstStyle/>
                    <a:p>
                      <a:pPr algn="l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Mask DFM (1.3B)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9.1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17.6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7.9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13.4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6.2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25.0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–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–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 wrap="square"/>
                    <a:lstStyle/>
                    <a:p>
                      <a:pPr algn="l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Edit Flow (1.3B)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12.8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24.3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10.4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20.7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10.0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36.4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–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–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 wrap="square"/>
                    <a:lstStyle/>
                    <a:p>
                      <a:pPr algn="l"/>
                      <a:r>
                        <a:rPr sz="1500" b="1" i="0">
                          <a:solidFill>
                            <a:srgbClr val="222A3A"/>
                          </a:solidFill>
                          <a:latin typeface="Calibri"/>
                        </a:rPr>
                        <a:t>oDLM (0.6B)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EDE8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17.87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EDE8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35.98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EDE8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16.40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EDE8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31.10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EDE8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15.70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EDE8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37.00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EDE8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22.99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EDE8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49.47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EDE8F9"/>
                    </a:solidFill>
                  </a:tcPr>
                </a:tc>
              </a:tr>
              <a:tr h="320040">
                <a:tc>
                  <a:txBody>
                    <a:bodyPr wrap="square"/>
                    <a:lstStyle/>
                    <a:p>
                      <a:pPr algn="l"/>
                      <a:r>
                        <a:rPr sz="1500" b="1" i="0">
                          <a:solidFill>
                            <a:srgbClr val="222A3A"/>
                          </a:solidFill>
                          <a:latin typeface="Calibri"/>
                        </a:rPr>
                        <a:t>oDLM (4B)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EDE8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30.49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EDE8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 i="0">
                          <a:solidFill>
                            <a:srgbClr val="222A3A"/>
                          </a:solidFill>
                          <a:latin typeface="Calibri"/>
                        </a:rPr>
                        <a:t>61.59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EDE8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26.95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EDE8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 i="0">
                          <a:solidFill>
                            <a:srgbClr val="222A3A"/>
                          </a:solidFill>
                          <a:latin typeface="Calibri"/>
                        </a:rPr>
                        <a:t>56.10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EDE8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14.42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EDE8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37.00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EDE8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20.24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EDE8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47.35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EDE8F9"/>
                    </a:solidFill>
                  </a:tcPr>
                </a:tc>
              </a:tr>
            </a:tbl>
          </a:graphicData>
        </a:graphic>
      </p:graphicFrame>
      <p:sp>
        <p:nvSpPr>
          <p:cNvPr id="62" name="TextBox 61"/>
          <p:cNvSpPr txBox="1"/>
          <p:nvPr/>
        </p:nvSpPr>
        <p:spPr>
          <a:xfrm>
            <a:off x="822960" y="29992320"/>
            <a:ext cx="1261872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500" b="0" i="0">
                <a:solidFill>
                  <a:srgbClr val="5B6474"/>
                </a:solidFill>
                <a:latin typeface="Calibri"/>
              </a:rPr>
              <a:t>Bold numbers = best per column. oDLM (4B) improves HumanEval / HumanEval+ pass@10 over Dream-7B by </a:t>
            </a:r>
            <a:r>
              <a:rPr sz="1500" b="1" i="0">
                <a:solidFill>
                  <a:srgbClr val="5B6474"/>
                </a:solidFill>
                <a:latin typeface="Calibri"/>
              </a:rPr>
              <a:t>2.39 / 2.40</a:t>
            </a:r>
            <a:r>
              <a:rPr sz="1500" b="0" i="0">
                <a:solidFill>
                  <a:srgbClr val="5B6474"/>
                </a:solidFill>
                <a:latin typeface="Calibri"/>
              </a:rPr>
              <a:t> points with a smaller backbone and a substantially lighter data-and-compute budget; pass@1 and MBPP still favor the larger models. Baselines: reported numbers.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14036040" y="26654760"/>
            <a:ext cx="7360919" cy="4572000"/>
          </a:xfrm>
          <a:prstGeom prst="roundRect">
            <a:avLst>
              <a:gd name="adj" fmla="val 3599"/>
            </a:avLst>
          </a:prstGeom>
          <a:solidFill>
            <a:srgbClr val="FFFFFF"/>
          </a:solidFill>
          <a:ln w="12700">
            <a:solidFill>
              <a:srgbClr val="D5D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4" name="Oval 63"/>
          <p:cNvSpPr/>
          <p:nvPr/>
        </p:nvSpPr>
        <p:spPr>
          <a:xfrm>
            <a:off x="14310360" y="26929080"/>
            <a:ext cx="566928" cy="566928"/>
          </a:xfrm>
          <a:prstGeom prst="ellipse">
            <a:avLst/>
          </a:prstGeom>
          <a:solidFill>
            <a:srgbClr val="1E8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600" b="1" i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5078455" y="26874216"/>
            <a:ext cx="6044183" cy="6766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700" b="1" i="0">
                <a:solidFill>
                  <a:srgbClr val="1B2340"/>
                </a:solidFill>
                <a:latin typeface="Calibri"/>
              </a:rPr>
              <a:t>Freeze more, train faster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4310360" y="27432000"/>
            <a:ext cx="6812279" cy="9144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4000" b="1" i="0">
                <a:solidFill>
                  <a:srgbClr val="6F52C9"/>
                </a:solidFill>
                <a:latin typeface="Calibri"/>
              </a:rPr>
              <a:t>~2× throughput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4310360" y="28364688"/>
            <a:ext cx="6812279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700" b="0" i="0">
                <a:solidFill>
                  <a:srgbClr val="5B6474"/>
                </a:solidFill>
                <a:latin typeface="Calibri"/>
              </a:rPr>
              <a:t>with token embeddings and MLP blocks frozen, at equal or better HumanEval pass@10 (1.7B, same training protocol and budget).</a:t>
            </a:r>
          </a:p>
        </p:txBody>
      </p:sp>
      <p:graphicFrame>
        <p:nvGraphicFramePr>
          <p:cNvPr id="68" name="Table 67"/>
          <p:cNvGraphicFramePr>
            <a:graphicFrameLocks noGrp="1"/>
          </p:cNvGraphicFramePr>
          <p:nvPr/>
        </p:nvGraphicFramePr>
        <p:xfrm>
          <a:off x="14310360" y="29260800"/>
          <a:ext cx="6720840" cy="1280160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3017520"/>
                <a:gridCol w="1737360"/>
                <a:gridCol w="1965960"/>
              </a:tblGrid>
              <a:tr h="320040">
                <a:tc>
                  <a:txBody>
                    <a:bodyPr wrap="square"/>
                    <a:lstStyle/>
                    <a:p>
                      <a:pPr algn="l"/>
                      <a:r>
                        <a:rPr sz="1500" b="1" i="0">
                          <a:solidFill>
                            <a:srgbClr val="FFFFFF"/>
                          </a:solidFill>
                          <a:latin typeface="Calibri"/>
                        </a:rPr>
                        <a:t>Frozen blocks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1B2340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1B234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 i="0">
                          <a:solidFill>
                            <a:srgbClr val="FFFFFF"/>
                          </a:solidFill>
                          <a:latin typeface="Calibri"/>
                        </a:rPr>
                        <a:t>pass@10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1B2340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1B234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 i="0">
                          <a:solidFill>
                            <a:srgbClr val="FFFFFF"/>
                          </a:solidFill>
                          <a:latin typeface="Calibri"/>
                        </a:rPr>
                        <a:t>M tok / s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1B2340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1B2340"/>
                    </a:solidFill>
                  </a:tcPr>
                </a:tc>
              </a:tr>
              <a:tr h="320040">
                <a:tc>
                  <a:txBody>
                    <a:bodyPr wrap="square"/>
                    <a:lstStyle/>
                    <a:p>
                      <a:pPr algn="l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Baseline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31.1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0.071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 wrap="square"/>
                    <a:lstStyle/>
                    <a:p>
                      <a:pPr algn="l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Freeze embeddings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 i="0">
                          <a:solidFill>
                            <a:srgbClr val="222A3A"/>
                          </a:solidFill>
                          <a:latin typeface="Calibri"/>
                        </a:rPr>
                        <a:t>40.5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0.071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 wrap="square"/>
                    <a:lstStyle/>
                    <a:p>
                      <a:pPr algn="l"/>
                      <a:r>
                        <a:rPr sz="1500" b="1" i="0">
                          <a:solidFill>
                            <a:srgbClr val="222A3A"/>
                          </a:solidFill>
                          <a:latin typeface="Calibri"/>
                        </a:rPr>
                        <a:t>Freeze embeddings + MLP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EDE8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0" i="0">
                          <a:solidFill>
                            <a:srgbClr val="222A3A"/>
                          </a:solidFill>
                          <a:latin typeface="Calibri"/>
                        </a:rPr>
                        <a:t>37.6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EDE8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 i="0">
                          <a:solidFill>
                            <a:srgbClr val="222A3A"/>
                          </a:solidFill>
                          <a:latin typeface="Calibri"/>
                        </a:rPr>
                        <a:t>0.140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EDE8F9"/>
                    </a:solidFill>
                  </a:tcPr>
                </a:tc>
              </a:tr>
            </a:tbl>
          </a:graphicData>
        </a:graphic>
      </p:graphicFrame>
      <p:sp>
        <p:nvSpPr>
          <p:cNvPr id="69" name="TextBox 68"/>
          <p:cNvSpPr txBox="1"/>
          <p:nvPr/>
        </p:nvSpPr>
        <p:spPr>
          <a:xfrm>
            <a:off x="14310360" y="30678119"/>
            <a:ext cx="681227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  <a:spcAft>
                <a:spcPts val="0"/>
              </a:spcAft>
            </a:pPr>
            <a:r>
              <a:rPr sz="1450" b="0" i="0">
                <a:solidFill>
                  <a:srgbClr val="5B6474"/>
                </a:solidFill>
                <a:latin typeface="Calibri"/>
              </a:rPr>
              <a:t>Once representations are anchored, the learning signal concentrates in the denoising mechanism, so large blocks can stay frozen.</a:t>
            </a:r>
          </a:p>
        </p:txBody>
      </p:sp>
      <p:sp>
        <p:nvSpPr>
          <p:cNvPr id="70" name="Rectangle 69"/>
          <p:cNvSpPr/>
          <p:nvPr/>
        </p:nvSpPr>
        <p:spPr>
          <a:xfrm>
            <a:off x="0" y="31546800"/>
            <a:ext cx="21945600" cy="1371599"/>
          </a:xfrm>
          <a:prstGeom prst="rect">
            <a:avLst/>
          </a:prstGeom>
          <a:solidFill>
            <a:srgbClr val="1B23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1" name="TextBox 70"/>
          <p:cNvSpPr txBox="1"/>
          <p:nvPr/>
        </p:nvSpPr>
        <p:spPr>
          <a:xfrm>
            <a:off x="640080" y="31656528"/>
            <a:ext cx="2377440" cy="115214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700" b="1" i="0">
                <a:solidFill>
                  <a:srgbClr val="FFFFFF"/>
                </a:solidFill>
                <a:latin typeface="Calibri"/>
              </a:rPr>
              <a:t>Takeaways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3017520" y="31683960"/>
            <a:ext cx="5852159" cy="109727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700" b="1" i="0">
                <a:solidFill>
                  <a:srgbClr val="FFFFFF"/>
                </a:solidFill>
                <a:latin typeface="Calibri"/>
              </a:rPr>
              <a:t>Representations transfer across generation orders.  </a:t>
            </a:r>
            <a:r>
              <a:rPr sz="1700" b="0" i="0">
                <a:solidFill>
                  <a:srgbClr val="CADCFC"/>
                </a:solidFill>
                <a:latin typeface="Calibri"/>
              </a:rPr>
              <a:t>Anchoring a bidirectional student to its frozen AR twin turns AR → DLM conversion into mechanism adaptation rather than relearning language.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9235440" y="31683960"/>
            <a:ext cx="5852159" cy="109727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700" b="1" i="0">
                <a:solidFill>
                  <a:srgbClr val="FFFFFF"/>
                </a:solidFill>
                <a:latin typeface="Calibri"/>
              </a:rPr>
              <a:t>Cheaper to convert.  </a:t>
            </a:r>
            <a:r>
              <a:rPr sz="1700" b="0" i="0">
                <a:solidFill>
                  <a:srgbClr val="CADCFC"/>
                </a:solidFill>
                <a:latin typeface="Calibri"/>
              </a:rPr>
              <a:t>Up to 4× faster adaptation, ~2× training throughput with frozen embeddings and MLPs, and a 0.8B-token subset that beats 50B tokens at matched steps.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5453359" y="31683960"/>
            <a:ext cx="5852159" cy="109727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700" b="1" i="0">
                <a:solidFill>
                  <a:srgbClr val="FFFFFF"/>
                </a:solidFill>
                <a:latin typeface="Calibri"/>
              </a:rPr>
              <a:t>It scales.  </a:t>
            </a:r>
            <a:r>
              <a:rPr sz="1700" b="0" i="0">
                <a:solidFill>
                  <a:srgbClr val="CADCFC"/>
                </a:solidFill>
                <a:latin typeface="Calibri"/>
              </a:rPr>
              <a:t>Gains grow from 0.6B to 1.7B, and a 4B oDLM tops Dream-7B on HumanEval and HumanEval+ pass@10. Limitation: evaluated on code generation with Qwen3 backbones.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