
<file path=[Content_Types].xml><?xml version="1.0" encoding="utf-8"?>
<Types xmlns="http://schemas.openxmlformats.org/package/2006/content-types">
  <Default Extension="emf" ContentType="image/x-emf"/>
  <Default Extension="jpeg" ContentType="image/jpeg"/>
  <Default Extension="jpg" ContentType="image/jp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93" r:id="rId2"/>
    <p:sldId id="297" r:id="rId3"/>
    <p:sldId id="270" r:id="rId4"/>
    <p:sldId id="294" r:id="rId5"/>
    <p:sldId id="295" r:id="rId6"/>
    <p:sldId id="296" r:id="rId7"/>
    <p:sldId id="257" r:id="rId8"/>
    <p:sldId id="298" r:id="rId9"/>
    <p:sldId id="300" r:id="rId10"/>
    <p:sldId id="301" r:id="rId11"/>
    <p:sldId id="308" r:id="rId12"/>
    <p:sldId id="302" r:id="rId13"/>
    <p:sldId id="274" r:id="rId14"/>
    <p:sldId id="309" r:id="rId15"/>
    <p:sldId id="310" r:id="rId16"/>
    <p:sldId id="311" r:id="rId17"/>
    <p:sldId id="312" r:id="rId18"/>
    <p:sldId id="313" r:id="rId19"/>
    <p:sldId id="314" r:id="rId20"/>
    <p:sldId id="275" r:id="rId21"/>
    <p:sldId id="303" r:id="rId22"/>
    <p:sldId id="305" r:id="rId23"/>
    <p:sldId id="306" r:id="rId24"/>
    <p:sldId id="307" r:id="rId25"/>
    <p:sldId id="276" r:id="rId26"/>
    <p:sldId id="287" r:id="rId27"/>
    <p:sldId id="278" r:id="rId28"/>
    <p:sldId id="288" r:id="rId29"/>
    <p:sldId id="291" r:id="rId30"/>
    <p:sldId id="277" r:id="rId31"/>
    <p:sldId id="289" r:id="rId32"/>
    <p:sldId id="290" r:id="rId33"/>
    <p:sldId id="279" r:id="rId34"/>
    <p:sldId id="292" r:id="rId35"/>
    <p:sldId id="286" r:id="rId36"/>
    <p:sldId id="280" r:id="rId37"/>
    <p:sldId id="285" r:id="rId38"/>
    <p:sldId id="284" r:id="rId39"/>
    <p:sldId id="281" r:id="rId40"/>
    <p:sldId id="304" r:id="rId41"/>
    <p:sldId id="282" r:id="rId42"/>
    <p:sldId id="283"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76FFD"/>
    <a:srgbClr val="6868FF"/>
    <a:srgbClr val="030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889" autoAdjust="0"/>
  </p:normalViewPr>
  <p:slideViewPr>
    <p:cSldViewPr snapToGrid="0">
      <p:cViewPr varScale="1">
        <p:scale>
          <a:sx n="74" d="100"/>
          <a:sy n="74" d="100"/>
        </p:scale>
        <p:origin x="101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C6585-606F-4810-A5BB-D7650B7D003F}" type="datetimeFigureOut">
              <a:rPr lang="en-US" smtClean="0"/>
              <a:t>7/24/2022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E8B4B-81C1-48DC-8249-7A85557675C6}" type="slidenum">
              <a:rPr lang="en-US" smtClean="0"/>
              <a:t>‹#›</a:t>
            </a:fld>
            <a:endParaRPr lang="en-US"/>
          </a:p>
        </p:txBody>
      </p:sp>
    </p:spTree>
    <p:extLst>
      <p:ext uri="{BB962C8B-B14F-4D97-AF65-F5344CB8AC3E}">
        <p14:creationId xmlns:p14="http://schemas.microsoft.com/office/powerpoint/2010/main" val="136028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system-ui"/>
              </a:rPr>
              <a:t>Hello everybody. </a:t>
            </a:r>
            <a:r>
              <a:rPr lang="zh-CN" altLang="en-US" b="0" i="0" dirty="0">
                <a:solidFill>
                  <a:srgbClr val="000000"/>
                </a:solidFill>
                <a:effectLst/>
                <a:latin typeface="system-ui"/>
              </a:rPr>
              <a:t>大家好。</a:t>
            </a:r>
            <a:r>
              <a:rPr lang="en-US" b="0" i="0" dirty="0">
                <a:solidFill>
                  <a:srgbClr val="000000"/>
                </a:solidFill>
                <a:effectLst/>
                <a:latin typeface="system-ui"/>
              </a:rPr>
              <a:t>It is a Chinese dialect saying hello.</a:t>
            </a:r>
          </a:p>
          <a:p>
            <a:br>
              <a:rPr lang="en-US" dirty="0"/>
            </a:br>
            <a:r>
              <a:rPr lang="en-US" dirty="0"/>
              <a:t>I am Zhangzhi Peng, I will present our work titled </a:t>
            </a:r>
            <a:r>
              <a:rPr lang="en-US" sz="1200" b="0" i="0" dirty="0">
                <a:effectLst/>
                <a:latin typeface="Arial" panose="020B0604020202020204" pitchFamily="34" charset="0"/>
              </a:rPr>
              <a:t>Spatial-temporal Transformer Network with Self-supervised Learning for Traffic</a:t>
            </a:r>
            <a:br>
              <a:rPr lang="en-US" sz="1200" dirty="0"/>
            </a:br>
            <a:r>
              <a:rPr lang="en-US" sz="1200" b="0" i="0" dirty="0">
                <a:effectLst/>
                <a:latin typeface="Arial" panose="020B0604020202020204" pitchFamily="34" charset="0"/>
              </a:rPr>
              <a:t>Flow Prediction.</a:t>
            </a:r>
            <a:endParaRPr lang="en-US" dirty="0"/>
          </a:p>
        </p:txBody>
      </p:sp>
      <p:sp>
        <p:nvSpPr>
          <p:cNvPr id="4" name="Slide Number Placeholder 3"/>
          <p:cNvSpPr>
            <a:spLocks noGrp="1"/>
          </p:cNvSpPr>
          <p:nvPr>
            <p:ph type="sldNum" sz="quarter" idx="5"/>
          </p:nvPr>
        </p:nvSpPr>
        <p:spPr/>
        <p:txBody>
          <a:bodyPr/>
          <a:lstStyle/>
          <a:p>
            <a:fld id="{CAAE8B4B-81C1-48DC-8249-7A85557675C6}" type="slidenum">
              <a:rPr lang="en-US" smtClean="0"/>
              <a:t>1</a:t>
            </a:fld>
            <a:endParaRPr lang="en-US"/>
          </a:p>
        </p:txBody>
      </p:sp>
    </p:spTree>
    <p:extLst>
      <p:ext uri="{BB962C8B-B14F-4D97-AF65-F5344CB8AC3E}">
        <p14:creationId xmlns:p14="http://schemas.microsoft.com/office/powerpoint/2010/main" val="3858728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Traffic flow data are generally smooth with few abrupt changes and they are similar to each other within adjacent frames.  As shown in the figure in the right, the ratio of current traffic flow to the previous one floats up and down within a fixed ratio of 1. meaning that The flow data is close to the recent intervals.</a:t>
            </a:r>
          </a:p>
          <a:p>
            <a:endParaRPr lang="en-US" dirty="0"/>
          </a:p>
        </p:txBody>
      </p:sp>
      <p:sp>
        <p:nvSpPr>
          <p:cNvPr id="4" name="Slide Number Placeholder 3"/>
          <p:cNvSpPr>
            <a:spLocks noGrp="1"/>
          </p:cNvSpPr>
          <p:nvPr>
            <p:ph type="sldNum" sz="quarter" idx="5"/>
          </p:nvPr>
        </p:nvSpPr>
        <p:spPr/>
        <p:txBody>
          <a:bodyPr/>
          <a:lstStyle/>
          <a:p>
            <a:fld id="{CAAE8B4B-81C1-48DC-8249-7A85557675C6}" type="slidenum">
              <a:rPr lang="en-US" smtClean="0"/>
              <a:t>11</a:t>
            </a:fld>
            <a:endParaRPr lang="en-US"/>
          </a:p>
        </p:txBody>
      </p:sp>
    </p:spTree>
    <p:extLst>
      <p:ext uri="{BB962C8B-B14F-4D97-AF65-F5344CB8AC3E}">
        <p14:creationId xmlns:p14="http://schemas.microsoft.com/office/powerpoint/2010/main" val="206082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part is periodicity. As shown in the orange line in the figure, the traffic flow periodically goes up and down.</a:t>
            </a:r>
          </a:p>
        </p:txBody>
      </p:sp>
      <p:sp>
        <p:nvSpPr>
          <p:cNvPr id="4" name="Slide Number Placeholder 3"/>
          <p:cNvSpPr>
            <a:spLocks noGrp="1"/>
          </p:cNvSpPr>
          <p:nvPr>
            <p:ph type="sldNum" sz="quarter" idx="5"/>
          </p:nvPr>
        </p:nvSpPr>
        <p:spPr/>
        <p:txBody>
          <a:bodyPr/>
          <a:lstStyle/>
          <a:p>
            <a:fld id="{CAAE8B4B-81C1-48DC-8249-7A85557675C6}" type="slidenum">
              <a:rPr lang="en-US" smtClean="0"/>
              <a:t>12</a:t>
            </a:fld>
            <a:endParaRPr lang="en-US"/>
          </a:p>
        </p:txBody>
      </p:sp>
    </p:spTree>
    <p:extLst>
      <p:ext uri="{BB962C8B-B14F-4D97-AF65-F5344CB8AC3E}">
        <p14:creationId xmlns:p14="http://schemas.microsoft.com/office/powerpoint/2010/main" val="970816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To  summarize, </a:t>
            </a:r>
            <a:r>
              <a:rPr lang="en-US" altLang="zh-CN" sz="1200" b="0" i="0" u="none" strike="noStrike" baseline="0" dirty="0">
                <a:latin typeface="Arial" panose="020B0604020202020204" pitchFamily="34" charset="0"/>
                <a:cs typeface="Arial" panose="020B0604020202020204" pitchFamily="34" charset="0"/>
              </a:rPr>
              <a:t>Accurate traffic prediction requires learning… short and </a:t>
            </a:r>
            <a:r>
              <a:rPr lang="en-US" altLang="zh-CN" dirty="0">
                <a:latin typeface="Arial" panose="020B0604020202020204" pitchFamily="34" charset="0"/>
                <a:cs typeface="Arial" panose="020B0604020202020204" pitchFamily="34" charset="0"/>
              </a:rPr>
              <a:t>Long-range spatial dependencies. Temporal closeness &amp; periodicity.</a:t>
            </a:r>
          </a:p>
          <a:p>
            <a:endParaRPr lang="en-US" dirty="0"/>
          </a:p>
        </p:txBody>
      </p:sp>
      <p:sp>
        <p:nvSpPr>
          <p:cNvPr id="4" name="Slide Number Placeholder 3"/>
          <p:cNvSpPr>
            <a:spLocks noGrp="1"/>
          </p:cNvSpPr>
          <p:nvPr>
            <p:ph type="sldNum" sz="quarter" idx="5"/>
          </p:nvPr>
        </p:nvSpPr>
        <p:spPr/>
        <p:txBody>
          <a:bodyPr/>
          <a:lstStyle/>
          <a:p>
            <a:fld id="{CAAE8B4B-81C1-48DC-8249-7A85557675C6}" type="slidenum">
              <a:rPr lang="en-US" smtClean="0"/>
              <a:t>13</a:t>
            </a:fld>
            <a:endParaRPr lang="en-US"/>
          </a:p>
        </p:txBody>
      </p:sp>
    </p:spTree>
    <p:extLst>
      <p:ext uri="{BB962C8B-B14F-4D97-AF65-F5344CB8AC3E}">
        <p14:creationId xmlns:p14="http://schemas.microsoft.com/office/powerpoint/2010/main" val="825559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this end, we propose the </a:t>
            </a:r>
            <a:r>
              <a:rPr lang="en-US" altLang="zh-CN" sz="1200" b="0" i="0" u="none" strike="noStrike" baseline="0" dirty="0">
                <a:latin typeface="Arial" panose="020B0604020202020204" pitchFamily="34" charset="0"/>
                <a:cs typeface="Arial" panose="020B0604020202020204" pitchFamily="34" charset="0"/>
              </a:rPr>
              <a:t>Spatial-temporal Transformer Network with Self-supervised Learning (ST-</a:t>
            </a:r>
            <a:r>
              <a:rPr lang="en-US" altLang="zh-CN" sz="1200" b="0" i="0" u="none" strike="noStrike" baseline="0" dirty="0" err="1">
                <a:latin typeface="Arial" panose="020B0604020202020204" pitchFamily="34" charset="0"/>
                <a:cs typeface="Arial" panose="020B0604020202020204" pitchFamily="34" charset="0"/>
              </a:rPr>
              <a:t>TSNet</a:t>
            </a:r>
            <a:r>
              <a:rPr lang="en-US" altLang="zh-CN" sz="1200" b="0" i="0" u="none" strike="noStrike" baseline="0" dirty="0">
                <a:latin typeface="Arial" panose="020B0604020202020204" pitchFamily="34" charset="0"/>
                <a:cs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CAAE8B4B-81C1-48DC-8249-7A85557675C6}" type="slidenum">
              <a:rPr lang="en-US" smtClean="0"/>
              <a:t>14</a:t>
            </a:fld>
            <a:endParaRPr lang="en-US"/>
          </a:p>
        </p:txBody>
      </p:sp>
    </p:spTree>
    <p:extLst>
      <p:ext uri="{BB962C8B-B14F-4D97-AF65-F5344CB8AC3E}">
        <p14:creationId xmlns:p14="http://schemas.microsoft.com/office/powerpoint/2010/main" val="310455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split the historical data into two components,, the closeness components, and trend components, which are sampled by specific time intervals.</a:t>
            </a:r>
          </a:p>
        </p:txBody>
      </p:sp>
      <p:sp>
        <p:nvSpPr>
          <p:cNvPr id="4" name="Slide Number Placeholder 3"/>
          <p:cNvSpPr>
            <a:spLocks noGrp="1"/>
          </p:cNvSpPr>
          <p:nvPr>
            <p:ph type="sldNum" sz="quarter" idx="5"/>
          </p:nvPr>
        </p:nvSpPr>
        <p:spPr/>
        <p:txBody>
          <a:bodyPr/>
          <a:lstStyle/>
          <a:p>
            <a:fld id="{CAAE8B4B-81C1-48DC-8249-7A85557675C6}" type="slidenum">
              <a:rPr lang="en-US" smtClean="0"/>
              <a:t>15</a:t>
            </a:fld>
            <a:endParaRPr lang="en-US"/>
          </a:p>
        </p:txBody>
      </p:sp>
    </p:spTree>
    <p:extLst>
      <p:ext uri="{BB962C8B-B14F-4D97-AF65-F5344CB8AC3E}">
        <p14:creationId xmlns:p14="http://schemas.microsoft.com/office/powerpoint/2010/main" val="194621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E8B4B-81C1-48DC-8249-7A85557675C6}" type="slidenum">
              <a:rPr lang="en-US" smtClean="0"/>
              <a:t>16</a:t>
            </a:fld>
            <a:endParaRPr lang="en-US"/>
          </a:p>
        </p:txBody>
      </p:sp>
    </p:spTree>
    <p:extLst>
      <p:ext uri="{BB962C8B-B14F-4D97-AF65-F5344CB8AC3E}">
        <p14:creationId xmlns:p14="http://schemas.microsoft.com/office/powerpoint/2010/main" val="4093418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
            </a:r>
            <a:r>
              <a:rPr lang="en-US" dirty="0" err="1"/>
              <a:t>TSNet</a:t>
            </a:r>
            <a:r>
              <a:rPr lang="en-US" dirty="0"/>
              <a:t> consists of a Pre-Conv Block and ViT for learning spatial correlations in both local and global contexts.</a:t>
            </a:r>
          </a:p>
        </p:txBody>
      </p:sp>
      <p:sp>
        <p:nvSpPr>
          <p:cNvPr id="4" name="Slide Number Placeholder 3"/>
          <p:cNvSpPr>
            <a:spLocks noGrp="1"/>
          </p:cNvSpPr>
          <p:nvPr>
            <p:ph type="sldNum" sz="quarter" idx="5"/>
          </p:nvPr>
        </p:nvSpPr>
        <p:spPr/>
        <p:txBody>
          <a:bodyPr/>
          <a:lstStyle/>
          <a:p>
            <a:fld id="{CAAE8B4B-81C1-48DC-8249-7A85557675C6}" type="slidenum">
              <a:rPr lang="en-US" smtClean="0"/>
              <a:t>17</a:t>
            </a:fld>
            <a:endParaRPr lang="en-US"/>
          </a:p>
        </p:txBody>
      </p:sp>
    </p:spTree>
    <p:extLst>
      <p:ext uri="{BB962C8B-B14F-4D97-AF65-F5344CB8AC3E}">
        <p14:creationId xmlns:p14="http://schemas.microsoft.com/office/powerpoint/2010/main" val="1994764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directly connect the historical data to the output to use the historical data as the base predictions, since the future traffic volumes are similar to recent intervals. Such motivation provides a prior knowledge that forces the model to predict the future data partially based on the original historical records instead of completely depending on the extracted temporal patterns.</a:t>
            </a:r>
          </a:p>
        </p:txBody>
      </p:sp>
      <p:sp>
        <p:nvSpPr>
          <p:cNvPr id="4" name="Slide Number Placeholder 3"/>
          <p:cNvSpPr>
            <a:spLocks noGrp="1"/>
          </p:cNvSpPr>
          <p:nvPr>
            <p:ph type="sldNum" sz="quarter" idx="5"/>
          </p:nvPr>
        </p:nvSpPr>
        <p:spPr/>
        <p:txBody>
          <a:bodyPr/>
          <a:lstStyle/>
          <a:p>
            <a:fld id="{CAAE8B4B-81C1-48DC-8249-7A85557675C6}" type="slidenum">
              <a:rPr lang="en-US" smtClean="0"/>
              <a:t>18</a:t>
            </a:fld>
            <a:endParaRPr lang="en-US"/>
          </a:p>
        </p:txBody>
      </p:sp>
    </p:spTree>
    <p:extLst>
      <p:ext uri="{BB962C8B-B14F-4D97-AF65-F5344CB8AC3E}">
        <p14:creationId xmlns:p14="http://schemas.microsoft.com/office/powerpoint/2010/main" val="1870839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We propose the Pre-Conv Block and ViT for learning spatial correlations in both local and global contexts and a skip connection strategy to learn temporal closeness.</a:t>
            </a:r>
          </a:p>
          <a:p>
            <a:endParaRPr lang="en-US" dirty="0"/>
          </a:p>
          <a:p>
            <a:r>
              <a:rPr lang="en-US" dirty="0"/>
              <a:t>Let’s talk about another idea in this work.</a:t>
            </a:r>
          </a:p>
        </p:txBody>
      </p:sp>
      <p:sp>
        <p:nvSpPr>
          <p:cNvPr id="4" name="Slide Number Placeholder 3"/>
          <p:cNvSpPr>
            <a:spLocks noGrp="1"/>
          </p:cNvSpPr>
          <p:nvPr>
            <p:ph type="sldNum" sz="quarter" idx="5"/>
          </p:nvPr>
        </p:nvSpPr>
        <p:spPr/>
        <p:txBody>
          <a:bodyPr/>
          <a:lstStyle/>
          <a:p>
            <a:fld id="{CAAE8B4B-81C1-48DC-8249-7A85557675C6}" type="slidenum">
              <a:rPr lang="en-US" smtClean="0"/>
              <a:t>19</a:t>
            </a:fld>
            <a:endParaRPr lang="en-US"/>
          </a:p>
        </p:txBody>
      </p:sp>
    </p:spTree>
    <p:extLst>
      <p:ext uri="{BB962C8B-B14F-4D97-AF65-F5344CB8AC3E}">
        <p14:creationId xmlns:p14="http://schemas.microsoft.com/office/powerpoint/2010/main" val="3870337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self-supervised learning [Devlin et al., 2019] have shown to be effective in various tasks for example, language understanding, where a pretext task is constructed to learn language representations and then transferred to facilitate downstream tasks.  </a:t>
            </a:r>
          </a:p>
          <a:p>
            <a:endParaRPr lang="en-US" dirty="0"/>
          </a:p>
        </p:txBody>
      </p:sp>
      <p:sp>
        <p:nvSpPr>
          <p:cNvPr id="4" name="Slide Number Placeholder 3"/>
          <p:cNvSpPr>
            <a:spLocks noGrp="1"/>
          </p:cNvSpPr>
          <p:nvPr>
            <p:ph type="sldNum" sz="quarter" idx="5"/>
          </p:nvPr>
        </p:nvSpPr>
        <p:spPr/>
        <p:txBody>
          <a:bodyPr/>
          <a:lstStyle/>
          <a:p>
            <a:fld id="{CAAE8B4B-81C1-48DC-8249-7A85557675C6}" type="slidenum">
              <a:rPr lang="en-US" smtClean="0"/>
              <a:t>20</a:t>
            </a:fld>
            <a:endParaRPr lang="en-US"/>
          </a:p>
        </p:txBody>
      </p:sp>
    </p:spTree>
    <p:extLst>
      <p:ext uri="{BB962C8B-B14F-4D97-AF65-F5344CB8AC3E}">
        <p14:creationId xmlns:p14="http://schemas.microsoft.com/office/powerpoint/2010/main" val="2625047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massive amount of sensor deployed, </a:t>
            </a:r>
          </a:p>
          <a:p>
            <a:r>
              <a:rPr lang="en-US" dirty="0"/>
              <a:t>large scale traffic data is collected to build  Intelligent Transportation Systems (ITS).</a:t>
            </a:r>
          </a:p>
          <a:p>
            <a:r>
              <a:rPr lang="en-US" dirty="0"/>
              <a:t>traffic flow prediction is a build block in Intelligent Transportation Systems (ITS), which is essential for providing efficient, secure, and high-quality traffic service</a:t>
            </a:r>
          </a:p>
          <a:p>
            <a:endParaRPr lang="en-US" dirty="0"/>
          </a:p>
        </p:txBody>
      </p:sp>
      <p:sp>
        <p:nvSpPr>
          <p:cNvPr id="4" name="Slide Number Placeholder 3"/>
          <p:cNvSpPr>
            <a:spLocks noGrp="1"/>
          </p:cNvSpPr>
          <p:nvPr>
            <p:ph type="sldNum" sz="quarter" idx="5"/>
          </p:nvPr>
        </p:nvSpPr>
        <p:spPr/>
        <p:txBody>
          <a:bodyPr/>
          <a:lstStyle/>
          <a:p>
            <a:fld id="{CAAE8B4B-81C1-48DC-8249-7A85557675C6}" type="slidenum">
              <a:rPr lang="en-US" smtClean="0"/>
              <a:t>2</a:t>
            </a:fld>
            <a:endParaRPr lang="en-US"/>
          </a:p>
        </p:txBody>
      </p:sp>
    </p:spTree>
    <p:extLst>
      <p:ext uri="{BB962C8B-B14F-4D97-AF65-F5344CB8AC3E}">
        <p14:creationId xmlns:p14="http://schemas.microsoft.com/office/powerpoint/2010/main" val="1415129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in the field of traffic flow prediction, current training algorithms are supervised learning, where the historical records are regarded as input and the traffic data in the next timestamp is served as label. No effective pretraining task is proposed.</a:t>
            </a:r>
          </a:p>
          <a:p>
            <a:endParaRPr lang="en-US" dirty="0"/>
          </a:p>
        </p:txBody>
      </p:sp>
      <p:sp>
        <p:nvSpPr>
          <p:cNvPr id="4" name="Slide Number Placeholder 3"/>
          <p:cNvSpPr>
            <a:spLocks noGrp="1"/>
          </p:cNvSpPr>
          <p:nvPr>
            <p:ph type="sldNum" sz="quarter" idx="5"/>
          </p:nvPr>
        </p:nvSpPr>
        <p:spPr/>
        <p:txBody>
          <a:bodyPr/>
          <a:lstStyle/>
          <a:p>
            <a:fld id="{CAAE8B4B-81C1-48DC-8249-7A85557675C6}" type="slidenum">
              <a:rPr lang="en-US" smtClean="0"/>
              <a:t>21</a:t>
            </a:fld>
            <a:endParaRPr lang="en-US"/>
          </a:p>
        </p:txBody>
      </p:sp>
    </p:spTree>
    <p:extLst>
      <p:ext uri="{BB962C8B-B14F-4D97-AF65-F5344CB8AC3E}">
        <p14:creationId xmlns:p14="http://schemas.microsoft.com/office/powerpoint/2010/main" val="151725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partition a city into an image-like grid map according the longitude and latitude,</a:t>
            </a:r>
          </a:p>
        </p:txBody>
      </p:sp>
      <p:sp>
        <p:nvSpPr>
          <p:cNvPr id="4" name="Slide Number Placeholder 3"/>
          <p:cNvSpPr>
            <a:spLocks noGrp="1"/>
          </p:cNvSpPr>
          <p:nvPr>
            <p:ph type="sldNum" sz="quarter" idx="5"/>
          </p:nvPr>
        </p:nvSpPr>
        <p:spPr/>
        <p:txBody>
          <a:bodyPr/>
          <a:lstStyle/>
          <a:p>
            <a:fld id="{CAAE8B4B-81C1-48DC-8249-7A85557675C6}" type="slidenum">
              <a:rPr lang="en-US" smtClean="0"/>
              <a:t>4</a:t>
            </a:fld>
            <a:endParaRPr lang="en-US"/>
          </a:p>
        </p:txBody>
      </p:sp>
    </p:spTree>
    <p:extLst>
      <p:ext uri="{BB962C8B-B14F-4D97-AF65-F5344CB8AC3E}">
        <p14:creationId xmlns:p14="http://schemas.microsoft.com/office/powerpoint/2010/main" val="45637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2D matrix </a:t>
            </a:r>
          </a:p>
        </p:txBody>
      </p:sp>
      <p:sp>
        <p:nvSpPr>
          <p:cNvPr id="4" name="Slide Number Placeholder 3"/>
          <p:cNvSpPr>
            <a:spLocks noGrp="1"/>
          </p:cNvSpPr>
          <p:nvPr>
            <p:ph type="sldNum" sz="quarter" idx="5"/>
          </p:nvPr>
        </p:nvSpPr>
        <p:spPr/>
        <p:txBody>
          <a:bodyPr/>
          <a:lstStyle/>
          <a:p>
            <a:fld id="{CAAE8B4B-81C1-48DC-8249-7A85557675C6}" type="slidenum">
              <a:rPr lang="en-US" smtClean="0"/>
              <a:t>5</a:t>
            </a:fld>
            <a:endParaRPr lang="en-US"/>
          </a:p>
        </p:txBody>
      </p:sp>
    </p:spTree>
    <p:extLst>
      <p:ext uri="{BB962C8B-B14F-4D97-AF65-F5344CB8AC3E}">
        <p14:creationId xmlns:p14="http://schemas.microsoft.com/office/powerpoint/2010/main" val="2966891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value of a grid denotes the traffic flow (inflow or outflow). The device deployed at a region will periodically record the number of people arriving at and departing from the location to collect the inflow and outflow.</a:t>
            </a:r>
          </a:p>
        </p:txBody>
      </p:sp>
      <p:sp>
        <p:nvSpPr>
          <p:cNvPr id="4" name="Slide Number Placeholder 3"/>
          <p:cNvSpPr>
            <a:spLocks noGrp="1"/>
          </p:cNvSpPr>
          <p:nvPr>
            <p:ph type="sldNum" sz="quarter" idx="5"/>
          </p:nvPr>
        </p:nvSpPr>
        <p:spPr/>
        <p:txBody>
          <a:bodyPr/>
          <a:lstStyle/>
          <a:p>
            <a:fld id="{CAAE8B4B-81C1-48DC-8249-7A85557675C6}" type="slidenum">
              <a:rPr lang="en-US" smtClean="0"/>
              <a:t>6</a:t>
            </a:fld>
            <a:endParaRPr lang="en-US"/>
          </a:p>
        </p:txBody>
      </p:sp>
    </p:spTree>
    <p:extLst>
      <p:ext uri="{BB962C8B-B14F-4D97-AF65-F5344CB8AC3E}">
        <p14:creationId xmlns:p14="http://schemas.microsoft.com/office/powerpoint/2010/main" val="2523158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problem can be considered from the spatial and temporal perspectives.</a:t>
            </a:r>
          </a:p>
        </p:txBody>
      </p:sp>
      <p:sp>
        <p:nvSpPr>
          <p:cNvPr id="4" name="Slide Number Placeholder 3"/>
          <p:cNvSpPr>
            <a:spLocks noGrp="1"/>
          </p:cNvSpPr>
          <p:nvPr>
            <p:ph type="sldNum" sz="quarter" idx="5"/>
          </p:nvPr>
        </p:nvSpPr>
        <p:spPr/>
        <p:txBody>
          <a:bodyPr/>
          <a:lstStyle/>
          <a:p>
            <a:fld id="{CAAE8B4B-81C1-48DC-8249-7A85557675C6}" type="slidenum">
              <a:rPr lang="en-US" smtClean="0"/>
              <a:t>7</a:t>
            </a:fld>
            <a:endParaRPr lang="en-US"/>
          </a:p>
        </p:txBody>
      </p:sp>
    </p:spTree>
    <p:extLst>
      <p:ext uri="{BB962C8B-B14F-4D97-AF65-F5344CB8AC3E}">
        <p14:creationId xmlns:p14="http://schemas.microsoft.com/office/powerpoint/2010/main" val="2782703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spatial perspective, The traffic flow in a region is influenced by its nearby regions.</a:t>
            </a:r>
          </a:p>
        </p:txBody>
      </p:sp>
      <p:sp>
        <p:nvSpPr>
          <p:cNvPr id="4" name="Slide Number Placeholder 3"/>
          <p:cNvSpPr>
            <a:spLocks noGrp="1"/>
          </p:cNvSpPr>
          <p:nvPr>
            <p:ph type="sldNum" sz="quarter" idx="5"/>
          </p:nvPr>
        </p:nvSpPr>
        <p:spPr/>
        <p:txBody>
          <a:bodyPr/>
          <a:lstStyle/>
          <a:p>
            <a:fld id="{CAAE8B4B-81C1-48DC-8249-7A85557675C6}" type="slidenum">
              <a:rPr lang="en-US" smtClean="0"/>
              <a:t>8</a:t>
            </a:fld>
            <a:endParaRPr lang="en-US"/>
          </a:p>
        </p:txBody>
      </p:sp>
    </p:spTree>
    <p:extLst>
      <p:ext uri="{BB962C8B-B14F-4D97-AF65-F5344CB8AC3E}">
        <p14:creationId xmlns:p14="http://schemas.microsoft.com/office/powerpoint/2010/main" val="3082544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E8B4B-81C1-48DC-8249-7A85557675C6}" type="slidenum">
              <a:rPr lang="en-US" smtClean="0"/>
              <a:t>9</a:t>
            </a:fld>
            <a:endParaRPr lang="en-US"/>
          </a:p>
        </p:txBody>
      </p:sp>
    </p:spTree>
    <p:extLst>
      <p:ext uri="{BB962C8B-B14F-4D97-AF65-F5344CB8AC3E}">
        <p14:creationId xmlns:p14="http://schemas.microsoft.com/office/powerpoint/2010/main" val="3681293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baseline="0" dirty="0">
                <a:latin typeface="Arial" panose="020B0604020202020204" pitchFamily="34" charset="0"/>
                <a:cs typeface="Arial" panose="020B0604020202020204" pitchFamily="34" charset="0"/>
              </a:rPr>
              <a:t>The flow of a region is affected by recent time intervals.</a:t>
            </a:r>
            <a:r>
              <a:rPr lang="en-US" dirty="0"/>
              <a:t>  For example, the morning rush hour starts from 8AM and may last till 10 AM. And the rush hour happens every workday.</a:t>
            </a:r>
          </a:p>
          <a:p>
            <a:endParaRPr lang="en-US" dirty="0"/>
          </a:p>
          <a:p>
            <a:r>
              <a:rPr lang="en-US" dirty="0"/>
              <a:t> The temporal properties can be considered in two parts. The first is closeness. </a:t>
            </a:r>
          </a:p>
        </p:txBody>
      </p:sp>
      <p:sp>
        <p:nvSpPr>
          <p:cNvPr id="4" name="Slide Number Placeholder 3"/>
          <p:cNvSpPr>
            <a:spLocks noGrp="1"/>
          </p:cNvSpPr>
          <p:nvPr>
            <p:ph type="sldNum" sz="quarter" idx="5"/>
          </p:nvPr>
        </p:nvSpPr>
        <p:spPr/>
        <p:txBody>
          <a:bodyPr/>
          <a:lstStyle/>
          <a:p>
            <a:fld id="{CAAE8B4B-81C1-48DC-8249-7A85557675C6}" type="slidenum">
              <a:rPr lang="en-US" smtClean="0"/>
              <a:t>10</a:t>
            </a:fld>
            <a:endParaRPr lang="en-US"/>
          </a:p>
        </p:txBody>
      </p:sp>
    </p:spTree>
    <p:extLst>
      <p:ext uri="{BB962C8B-B14F-4D97-AF65-F5344CB8AC3E}">
        <p14:creationId xmlns:p14="http://schemas.microsoft.com/office/powerpoint/2010/main" val="748465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9CA3E-C25D-4F1E-9762-A39A16E3F4D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DF025B5-2E57-4D40-8B1D-DADD7B9CBC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3694879-2599-4B6A-BBC3-23E6F4FF0FA4}"/>
              </a:ext>
            </a:extLst>
          </p:cNvPr>
          <p:cNvSpPr>
            <a:spLocks noGrp="1"/>
          </p:cNvSpPr>
          <p:nvPr>
            <p:ph type="dt" sz="half" idx="10"/>
          </p:nvPr>
        </p:nvSpPr>
        <p:spPr/>
        <p:txBody>
          <a:bodyPr/>
          <a:lstStyle/>
          <a:p>
            <a:fld id="{005A5342-0211-4254-A20C-60ED6D0975A0}" type="datetimeFigureOut">
              <a:rPr lang="zh-CN" altLang="en-US" smtClean="0"/>
              <a:t>2022/7/24</a:t>
            </a:fld>
            <a:endParaRPr lang="zh-CN" altLang="en-US"/>
          </a:p>
        </p:txBody>
      </p:sp>
      <p:sp>
        <p:nvSpPr>
          <p:cNvPr id="5" name="页脚占位符 4">
            <a:extLst>
              <a:ext uri="{FF2B5EF4-FFF2-40B4-BE49-F238E27FC236}">
                <a16:creationId xmlns:a16="http://schemas.microsoft.com/office/drawing/2014/main" id="{DEB164A2-C76F-4593-AC90-3ABFAF008E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C7873-D8CD-404D-A1E1-8D734511B9E8}"/>
              </a:ext>
            </a:extLst>
          </p:cNvPr>
          <p:cNvSpPr>
            <a:spLocks noGrp="1"/>
          </p:cNvSpPr>
          <p:nvPr>
            <p:ph type="sldNum" sz="quarter" idx="12"/>
          </p:nvPr>
        </p:nvSpPr>
        <p:spPr/>
        <p:txBody>
          <a:bodyPr/>
          <a:lstStyle/>
          <a:p>
            <a:fld id="{52130201-7908-4598-B701-2D302999902F}" type="slidenum">
              <a:rPr lang="zh-CN" altLang="en-US" smtClean="0"/>
              <a:t>‹#›</a:t>
            </a:fld>
            <a:endParaRPr lang="zh-CN" altLang="en-US"/>
          </a:p>
        </p:txBody>
      </p:sp>
    </p:spTree>
    <p:extLst>
      <p:ext uri="{BB962C8B-B14F-4D97-AF65-F5344CB8AC3E}">
        <p14:creationId xmlns:p14="http://schemas.microsoft.com/office/powerpoint/2010/main" val="3074656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478E2-1D9E-43D2-8FA1-2ECDA1E62E5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D5E26C1-FA18-4A1D-A76A-D33D4DE2D95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596B399-66B3-448A-9DA4-DBCEEDA95E04}"/>
              </a:ext>
            </a:extLst>
          </p:cNvPr>
          <p:cNvSpPr>
            <a:spLocks noGrp="1"/>
          </p:cNvSpPr>
          <p:nvPr>
            <p:ph type="dt" sz="half" idx="10"/>
          </p:nvPr>
        </p:nvSpPr>
        <p:spPr/>
        <p:txBody>
          <a:bodyPr/>
          <a:lstStyle/>
          <a:p>
            <a:fld id="{005A5342-0211-4254-A20C-60ED6D0975A0}" type="datetimeFigureOut">
              <a:rPr lang="zh-CN" altLang="en-US" smtClean="0"/>
              <a:t>2022/7/24</a:t>
            </a:fld>
            <a:endParaRPr lang="zh-CN" altLang="en-US"/>
          </a:p>
        </p:txBody>
      </p:sp>
      <p:sp>
        <p:nvSpPr>
          <p:cNvPr id="5" name="页脚占位符 4">
            <a:extLst>
              <a:ext uri="{FF2B5EF4-FFF2-40B4-BE49-F238E27FC236}">
                <a16:creationId xmlns:a16="http://schemas.microsoft.com/office/drawing/2014/main" id="{1AAF7E7F-787A-4851-9935-514401E7F5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C4561D1-70C0-4AF2-A9C6-77E72BA8899D}"/>
              </a:ext>
            </a:extLst>
          </p:cNvPr>
          <p:cNvSpPr>
            <a:spLocks noGrp="1"/>
          </p:cNvSpPr>
          <p:nvPr>
            <p:ph type="sldNum" sz="quarter" idx="12"/>
          </p:nvPr>
        </p:nvSpPr>
        <p:spPr/>
        <p:txBody>
          <a:bodyPr/>
          <a:lstStyle/>
          <a:p>
            <a:fld id="{52130201-7908-4598-B701-2D302999902F}" type="slidenum">
              <a:rPr lang="zh-CN" altLang="en-US" smtClean="0"/>
              <a:t>‹#›</a:t>
            </a:fld>
            <a:endParaRPr lang="zh-CN" altLang="en-US"/>
          </a:p>
        </p:txBody>
      </p:sp>
    </p:spTree>
    <p:extLst>
      <p:ext uri="{BB962C8B-B14F-4D97-AF65-F5344CB8AC3E}">
        <p14:creationId xmlns:p14="http://schemas.microsoft.com/office/powerpoint/2010/main" val="4111442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93402F7-627E-4D1F-810E-2D900215BAE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CE97B8E-87BF-4064-A098-0A03118C14C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440C798-8E5E-4415-BF82-00EAFC508BC0}"/>
              </a:ext>
            </a:extLst>
          </p:cNvPr>
          <p:cNvSpPr>
            <a:spLocks noGrp="1"/>
          </p:cNvSpPr>
          <p:nvPr>
            <p:ph type="dt" sz="half" idx="10"/>
          </p:nvPr>
        </p:nvSpPr>
        <p:spPr/>
        <p:txBody>
          <a:bodyPr/>
          <a:lstStyle/>
          <a:p>
            <a:fld id="{005A5342-0211-4254-A20C-60ED6D0975A0}" type="datetimeFigureOut">
              <a:rPr lang="zh-CN" altLang="en-US" smtClean="0"/>
              <a:t>2022/7/24</a:t>
            </a:fld>
            <a:endParaRPr lang="zh-CN" altLang="en-US"/>
          </a:p>
        </p:txBody>
      </p:sp>
      <p:sp>
        <p:nvSpPr>
          <p:cNvPr id="5" name="页脚占位符 4">
            <a:extLst>
              <a:ext uri="{FF2B5EF4-FFF2-40B4-BE49-F238E27FC236}">
                <a16:creationId xmlns:a16="http://schemas.microsoft.com/office/drawing/2014/main" id="{4141D56A-D95C-415E-8E37-F7650DF2B1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F9F8DC2-2B85-4F6C-A9D6-7E9DC7DB0000}"/>
              </a:ext>
            </a:extLst>
          </p:cNvPr>
          <p:cNvSpPr>
            <a:spLocks noGrp="1"/>
          </p:cNvSpPr>
          <p:nvPr>
            <p:ph type="sldNum" sz="quarter" idx="12"/>
          </p:nvPr>
        </p:nvSpPr>
        <p:spPr/>
        <p:txBody>
          <a:bodyPr/>
          <a:lstStyle/>
          <a:p>
            <a:fld id="{52130201-7908-4598-B701-2D302999902F}" type="slidenum">
              <a:rPr lang="zh-CN" altLang="en-US" smtClean="0"/>
              <a:t>‹#›</a:t>
            </a:fld>
            <a:endParaRPr lang="zh-CN" altLang="en-US"/>
          </a:p>
        </p:txBody>
      </p:sp>
    </p:spTree>
    <p:extLst>
      <p:ext uri="{BB962C8B-B14F-4D97-AF65-F5344CB8AC3E}">
        <p14:creationId xmlns:p14="http://schemas.microsoft.com/office/powerpoint/2010/main" val="204932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95C33C-242D-45A3-9375-DA004D962BB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160DA82-2387-4D46-BD56-09C227C7C9C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D1F341E-BF64-4E0C-9F11-A80525C45D35}"/>
              </a:ext>
            </a:extLst>
          </p:cNvPr>
          <p:cNvSpPr>
            <a:spLocks noGrp="1"/>
          </p:cNvSpPr>
          <p:nvPr>
            <p:ph type="dt" sz="half" idx="10"/>
          </p:nvPr>
        </p:nvSpPr>
        <p:spPr/>
        <p:txBody>
          <a:bodyPr/>
          <a:lstStyle/>
          <a:p>
            <a:fld id="{005A5342-0211-4254-A20C-60ED6D0975A0}" type="datetimeFigureOut">
              <a:rPr lang="zh-CN" altLang="en-US" smtClean="0"/>
              <a:t>2022/7/24</a:t>
            </a:fld>
            <a:endParaRPr lang="zh-CN" altLang="en-US"/>
          </a:p>
        </p:txBody>
      </p:sp>
      <p:sp>
        <p:nvSpPr>
          <p:cNvPr id="5" name="页脚占位符 4">
            <a:extLst>
              <a:ext uri="{FF2B5EF4-FFF2-40B4-BE49-F238E27FC236}">
                <a16:creationId xmlns:a16="http://schemas.microsoft.com/office/drawing/2014/main" id="{A90220E3-31D1-417F-ACC6-054B8E56F9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72F543B-98AE-4199-991E-6714D199C4DD}"/>
              </a:ext>
            </a:extLst>
          </p:cNvPr>
          <p:cNvSpPr>
            <a:spLocks noGrp="1"/>
          </p:cNvSpPr>
          <p:nvPr>
            <p:ph type="sldNum" sz="quarter" idx="12"/>
          </p:nvPr>
        </p:nvSpPr>
        <p:spPr/>
        <p:txBody>
          <a:bodyPr/>
          <a:lstStyle/>
          <a:p>
            <a:fld id="{52130201-7908-4598-B701-2D302999902F}" type="slidenum">
              <a:rPr lang="zh-CN" altLang="en-US" smtClean="0"/>
              <a:t>‹#›</a:t>
            </a:fld>
            <a:endParaRPr lang="zh-CN" altLang="en-US"/>
          </a:p>
        </p:txBody>
      </p:sp>
    </p:spTree>
    <p:extLst>
      <p:ext uri="{BB962C8B-B14F-4D97-AF65-F5344CB8AC3E}">
        <p14:creationId xmlns:p14="http://schemas.microsoft.com/office/powerpoint/2010/main" val="1201774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E76CE7-4905-47C6-AC95-1CF5EEC0359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9ACC8E-C3F0-49C9-8D30-D496FA10E5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5F626CE-BFB7-4358-9ED2-1BB48D77C7C9}"/>
              </a:ext>
            </a:extLst>
          </p:cNvPr>
          <p:cNvSpPr>
            <a:spLocks noGrp="1"/>
          </p:cNvSpPr>
          <p:nvPr>
            <p:ph type="dt" sz="half" idx="10"/>
          </p:nvPr>
        </p:nvSpPr>
        <p:spPr/>
        <p:txBody>
          <a:bodyPr/>
          <a:lstStyle/>
          <a:p>
            <a:fld id="{005A5342-0211-4254-A20C-60ED6D0975A0}" type="datetimeFigureOut">
              <a:rPr lang="zh-CN" altLang="en-US" smtClean="0"/>
              <a:t>2022/7/24</a:t>
            </a:fld>
            <a:endParaRPr lang="zh-CN" altLang="en-US"/>
          </a:p>
        </p:txBody>
      </p:sp>
      <p:sp>
        <p:nvSpPr>
          <p:cNvPr id="5" name="页脚占位符 4">
            <a:extLst>
              <a:ext uri="{FF2B5EF4-FFF2-40B4-BE49-F238E27FC236}">
                <a16:creationId xmlns:a16="http://schemas.microsoft.com/office/drawing/2014/main" id="{91D640D1-F604-4CDC-AA14-9E551BD793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FCDD09-85CC-49B8-865D-93AE7AD4D19E}"/>
              </a:ext>
            </a:extLst>
          </p:cNvPr>
          <p:cNvSpPr>
            <a:spLocks noGrp="1"/>
          </p:cNvSpPr>
          <p:nvPr>
            <p:ph type="sldNum" sz="quarter" idx="12"/>
          </p:nvPr>
        </p:nvSpPr>
        <p:spPr/>
        <p:txBody>
          <a:bodyPr/>
          <a:lstStyle/>
          <a:p>
            <a:fld id="{52130201-7908-4598-B701-2D302999902F}" type="slidenum">
              <a:rPr lang="zh-CN" altLang="en-US" smtClean="0"/>
              <a:t>‹#›</a:t>
            </a:fld>
            <a:endParaRPr lang="zh-CN" altLang="en-US"/>
          </a:p>
        </p:txBody>
      </p:sp>
    </p:spTree>
    <p:extLst>
      <p:ext uri="{BB962C8B-B14F-4D97-AF65-F5344CB8AC3E}">
        <p14:creationId xmlns:p14="http://schemas.microsoft.com/office/powerpoint/2010/main" val="87271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C614EB-1B98-4695-8684-139979BEC9B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A77D2A8-F844-417B-A6C5-02856A68A2B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421F965-9A44-4317-A68C-3E6EC203365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C52D2F6-C43D-4E29-BAED-758B141408B9}"/>
              </a:ext>
            </a:extLst>
          </p:cNvPr>
          <p:cNvSpPr>
            <a:spLocks noGrp="1"/>
          </p:cNvSpPr>
          <p:nvPr>
            <p:ph type="dt" sz="half" idx="10"/>
          </p:nvPr>
        </p:nvSpPr>
        <p:spPr/>
        <p:txBody>
          <a:bodyPr/>
          <a:lstStyle/>
          <a:p>
            <a:fld id="{005A5342-0211-4254-A20C-60ED6D0975A0}" type="datetimeFigureOut">
              <a:rPr lang="zh-CN" altLang="en-US" smtClean="0"/>
              <a:t>2022/7/24</a:t>
            </a:fld>
            <a:endParaRPr lang="zh-CN" altLang="en-US"/>
          </a:p>
        </p:txBody>
      </p:sp>
      <p:sp>
        <p:nvSpPr>
          <p:cNvPr id="6" name="页脚占位符 5">
            <a:extLst>
              <a:ext uri="{FF2B5EF4-FFF2-40B4-BE49-F238E27FC236}">
                <a16:creationId xmlns:a16="http://schemas.microsoft.com/office/drawing/2014/main" id="{B2AFC332-6B49-43B4-832A-1F97FE6302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C8029E1-4E1F-43DC-911C-AEB431CE6F67}"/>
              </a:ext>
            </a:extLst>
          </p:cNvPr>
          <p:cNvSpPr>
            <a:spLocks noGrp="1"/>
          </p:cNvSpPr>
          <p:nvPr>
            <p:ph type="sldNum" sz="quarter" idx="12"/>
          </p:nvPr>
        </p:nvSpPr>
        <p:spPr/>
        <p:txBody>
          <a:bodyPr/>
          <a:lstStyle/>
          <a:p>
            <a:fld id="{52130201-7908-4598-B701-2D302999902F}" type="slidenum">
              <a:rPr lang="zh-CN" altLang="en-US" smtClean="0"/>
              <a:t>‹#›</a:t>
            </a:fld>
            <a:endParaRPr lang="zh-CN" altLang="en-US"/>
          </a:p>
        </p:txBody>
      </p:sp>
    </p:spTree>
    <p:extLst>
      <p:ext uri="{BB962C8B-B14F-4D97-AF65-F5344CB8AC3E}">
        <p14:creationId xmlns:p14="http://schemas.microsoft.com/office/powerpoint/2010/main" val="278772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E7761-1AF8-4E9C-A108-641D9BCCB1B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2AC01F2-B802-40A5-9EB6-7BF6FDF11E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A691186-40EB-456C-BD78-0949B34FD8D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9FF56FB-6BD9-4C09-979A-926585E145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B370FB-219F-4177-9F42-DAAFB9F16D5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8419775-0077-489F-8AE5-9E73473D92E8}"/>
              </a:ext>
            </a:extLst>
          </p:cNvPr>
          <p:cNvSpPr>
            <a:spLocks noGrp="1"/>
          </p:cNvSpPr>
          <p:nvPr>
            <p:ph type="dt" sz="half" idx="10"/>
          </p:nvPr>
        </p:nvSpPr>
        <p:spPr/>
        <p:txBody>
          <a:bodyPr/>
          <a:lstStyle/>
          <a:p>
            <a:fld id="{005A5342-0211-4254-A20C-60ED6D0975A0}" type="datetimeFigureOut">
              <a:rPr lang="zh-CN" altLang="en-US" smtClean="0"/>
              <a:t>2022/7/24</a:t>
            </a:fld>
            <a:endParaRPr lang="zh-CN" altLang="en-US"/>
          </a:p>
        </p:txBody>
      </p:sp>
      <p:sp>
        <p:nvSpPr>
          <p:cNvPr id="8" name="页脚占位符 7">
            <a:extLst>
              <a:ext uri="{FF2B5EF4-FFF2-40B4-BE49-F238E27FC236}">
                <a16:creationId xmlns:a16="http://schemas.microsoft.com/office/drawing/2014/main" id="{8F5C3277-E327-4486-88B7-9855687631E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06B4B09-EABF-45F3-AA02-C62E3B6374E5}"/>
              </a:ext>
            </a:extLst>
          </p:cNvPr>
          <p:cNvSpPr>
            <a:spLocks noGrp="1"/>
          </p:cNvSpPr>
          <p:nvPr>
            <p:ph type="sldNum" sz="quarter" idx="12"/>
          </p:nvPr>
        </p:nvSpPr>
        <p:spPr/>
        <p:txBody>
          <a:bodyPr/>
          <a:lstStyle/>
          <a:p>
            <a:fld id="{52130201-7908-4598-B701-2D302999902F}" type="slidenum">
              <a:rPr lang="zh-CN" altLang="en-US" smtClean="0"/>
              <a:t>‹#›</a:t>
            </a:fld>
            <a:endParaRPr lang="zh-CN" altLang="en-US"/>
          </a:p>
        </p:txBody>
      </p:sp>
    </p:spTree>
    <p:extLst>
      <p:ext uri="{BB962C8B-B14F-4D97-AF65-F5344CB8AC3E}">
        <p14:creationId xmlns:p14="http://schemas.microsoft.com/office/powerpoint/2010/main" val="1210420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B3ED86-D971-4B85-BCEC-DAEB6A6220B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ACDA322-7E33-44D3-86C2-0D729A2C886F}"/>
              </a:ext>
            </a:extLst>
          </p:cNvPr>
          <p:cNvSpPr>
            <a:spLocks noGrp="1"/>
          </p:cNvSpPr>
          <p:nvPr>
            <p:ph type="dt" sz="half" idx="10"/>
          </p:nvPr>
        </p:nvSpPr>
        <p:spPr/>
        <p:txBody>
          <a:bodyPr/>
          <a:lstStyle/>
          <a:p>
            <a:fld id="{005A5342-0211-4254-A20C-60ED6D0975A0}" type="datetimeFigureOut">
              <a:rPr lang="zh-CN" altLang="en-US" smtClean="0"/>
              <a:t>2022/7/24</a:t>
            </a:fld>
            <a:endParaRPr lang="zh-CN" altLang="en-US"/>
          </a:p>
        </p:txBody>
      </p:sp>
      <p:sp>
        <p:nvSpPr>
          <p:cNvPr id="4" name="页脚占位符 3">
            <a:extLst>
              <a:ext uri="{FF2B5EF4-FFF2-40B4-BE49-F238E27FC236}">
                <a16:creationId xmlns:a16="http://schemas.microsoft.com/office/drawing/2014/main" id="{54397EDC-7492-4314-85F6-977CBD164E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48BC1E6-AD28-403E-AD15-61E3F4FA849A}"/>
              </a:ext>
            </a:extLst>
          </p:cNvPr>
          <p:cNvSpPr>
            <a:spLocks noGrp="1"/>
          </p:cNvSpPr>
          <p:nvPr>
            <p:ph type="sldNum" sz="quarter" idx="12"/>
          </p:nvPr>
        </p:nvSpPr>
        <p:spPr/>
        <p:txBody>
          <a:bodyPr/>
          <a:lstStyle/>
          <a:p>
            <a:fld id="{52130201-7908-4598-B701-2D302999902F}" type="slidenum">
              <a:rPr lang="zh-CN" altLang="en-US" smtClean="0"/>
              <a:t>‹#›</a:t>
            </a:fld>
            <a:endParaRPr lang="zh-CN" altLang="en-US"/>
          </a:p>
        </p:txBody>
      </p:sp>
    </p:spTree>
    <p:extLst>
      <p:ext uri="{BB962C8B-B14F-4D97-AF65-F5344CB8AC3E}">
        <p14:creationId xmlns:p14="http://schemas.microsoft.com/office/powerpoint/2010/main" val="490724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1821BA-D7BA-4641-A685-B0ED88DACE5C}"/>
              </a:ext>
            </a:extLst>
          </p:cNvPr>
          <p:cNvSpPr>
            <a:spLocks noGrp="1"/>
          </p:cNvSpPr>
          <p:nvPr>
            <p:ph type="dt" sz="half" idx="10"/>
          </p:nvPr>
        </p:nvSpPr>
        <p:spPr/>
        <p:txBody>
          <a:bodyPr/>
          <a:lstStyle/>
          <a:p>
            <a:fld id="{005A5342-0211-4254-A20C-60ED6D0975A0}" type="datetimeFigureOut">
              <a:rPr lang="zh-CN" altLang="en-US" smtClean="0"/>
              <a:t>2022/7/24</a:t>
            </a:fld>
            <a:endParaRPr lang="zh-CN" altLang="en-US"/>
          </a:p>
        </p:txBody>
      </p:sp>
      <p:sp>
        <p:nvSpPr>
          <p:cNvPr id="3" name="页脚占位符 2">
            <a:extLst>
              <a:ext uri="{FF2B5EF4-FFF2-40B4-BE49-F238E27FC236}">
                <a16:creationId xmlns:a16="http://schemas.microsoft.com/office/drawing/2014/main" id="{409CEFFB-32C3-43F2-9044-2D48662DD6F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4FA8561-1F2C-4CB6-8726-D1F011C211A6}"/>
              </a:ext>
            </a:extLst>
          </p:cNvPr>
          <p:cNvSpPr>
            <a:spLocks noGrp="1"/>
          </p:cNvSpPr>
          <p:nvPr>
            <p:ph type="sldNum" sz="quarter" idx="12"/>
          </p:nvPr>
        </p:nvSpPr>
        <p:spPr/>
        <p:txBody>
          <a:bodyPr/>
          <a:lstStyle/>
          <a:p>
            <a:fld id="{52130201-7908-4598-B701-2D302999902F}" type="slidenum">
              <a:rPr lang="zh-CN" altLang="en-US" smtClean="0"/>
              <a:t>‹#›</a:t>
            </a:fld>
            <a:endParaRPr lang="zh-CN" altLang="en-US"/>
          </a:p>
        </p:txBody>
      </p:sp>
    </p:spTree>
    <p:extLst>
      <p:ext uri="{BB962C8B-B14F-4D97-AF65-F5344CB8AC3E}">
        <p14:creationId xmlns:p14="http://schemas.microsoft.com/office/powerpoint/2010/main" val="2158607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FDF418-5829-456C-AE30-945980A02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B50521-180B-4BBB-9C4B-A97E0B5653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6429298-86BF-45CE-ADFE-5D060B391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3B7AA3-19F2-4928-83CC-68F88A3490C9}"/>
              </a:ext>
            </a:extLst>
          </p:cNvPr>
          <p:cNvSpPr>
            <a:spLocks noGrp="1"/>
          </p:cNvSpPr>
          <p:nvPr>
            <p:ph type="dt" sz="half" idx="10"/>
          </p:nvPr>
        </p:nvSpPr>
        <p:spPr/>
        <p:txBody>
          <a:bodyPr/>
          <a:lstStyle/>
          <a:p>
            <a:fld id="{005A5342-0211-4254-A20C-60ED6D0975A0}" type="datetimeFigureOut">
              <a:rPr lang="zh-CN" altLang="en-US" smtClean="0"/>
              <a:t>2022/7/24</a:t>
            </a:fld>
            <a:endParaRPr lang="zh-CN" altLang="en-US"/>
          </a:p>
        </p:txBody>
      </p:sp>
      <p:sp>
        <p:nvSpPr>
          <p:cNvPr id="6" name="页脚占位符 5">
            <a:extLst>
              <a:ext uri="{FF2B5EF4-FFF2-40B4-BE49-F238E27FC236}">
                <a16:creationId xmlns:a16="http://schemas.microsoft.com/office/drawing/2014/main" id="{7A058DB5-B761-4942-8834-D1CE82221AF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AC5A50B-4702-48E8-916F-81AD3F0B21C6}"/>
              </a:ext>
            </a:extLst>
          </p:cNvPr>
          <p:cNvSpPr>
            <a:spLocks noGrp="1"/>
          </p:cNvSpPr>
          <p:nvPr>
            <p:ph type="sldNum" sz="quarter" idx="12"/>
          </p:nvPr>
        </p:nvSpPr>
        <p:spPr/>
        <p:txBody>
          <a:bodyPr/>
          <a:lstStyle/>
          <a:p>
            <a:fld id="{52130201-7908-4598-B701-2D302999902F}" type="slidenum">
              <a:rPr lang="zh-CN" altLang="en-US" smtClean="0"/>
              <a:t>‹#›</a:t>
            </a:fld>
            <a:endParaRPr lang="zh-CN" altLang="en-US"/>
          </a:p>
        </p:txBody>
      </p:sp>
    </p:spTree>
    <p:extLst>
      <p:ext uri="{BB962C8B-B14F-4D97-AF65-F5344CB8AC3E}">
        <p14:creationId xmlns:p14="http://schemas.microsoft.com/office/powerpoint/2010/main" val="4051111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D521C7-45C0-43B8-A296-DCC631201E8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AAA4FDE-E25E-4F15-ADB4-9DA562DC8E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D48518D-1F74-4397-AC16-DE0737F60D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B9D15C-EDBF-496B-B245-3706CE34BED2}"/>
              </a:ext>
            </a:extLst>
          </p:cNvPr>
          <p:cNvSpPr>
            <a:spLocks noGrp="1"/>
          </p:cNvSpPr>
          <p:nvPr>
            <p:ph type="dt" sz="half" idx="10"/>
          </p:nvPr>
        </p:nvSpPr>
        <p:spPr/>
        <p:txBody>
          <a:bodyPr/>
          <a:lstStyle/>
          <a:p>
            <a:fld id="{005A5342-0211-4254-A20C-60ED6D0975A0}" type="datetimeFigureOut">
              <a:rPr lang="zh-CN" altLang="en-US" smtClean="0"/>
              <a:t>2022/7/24</a:t>
            </a:fld>
            <a:endParaRPr lang="zh-CN" altLang="en-US"/>
          </a:p>
        </p:txBody>
      </p:sp>
      <p:sp>
        <p:nvSpPr>
          <p:cNvPr id="6" name="页脚占位符 5">
            <a:extLst>
              <a:ext uri="{FF2B5EF4-FFF2-40B4-BE49-F238E27FC236}">
                <a16:creationId xmlns:a16="http://schemas.microsoft.com/office/drawing/2014/main" id="{48D4E778-75A5-4ACA-8BED-4E49B5AB80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53F266-0C42-45C4-AE1C-0F43D3FF9771}"/>
              </a:ext>
            </a:extLst>
          </p:cNvPr>
          <p:cNvSpPr>
            <a:spLocks noGrp="1"/>
          </p:cNvSpPr>
          <p:nvPr>
            <p:ph type="sldNum" sz="quarter" idx="12"/>
          </p:nvPr>
        </p:nvSpPr>
        <p:spPr/>
        <p:txBody>
          <a:bodyPr/>
          <a:lstStyle/>
          <a:p>
            <a:fld id="{52130201-7908-4598-B701-2D302999902F}" type="slidenum">
              <a:rPr lang="zh-CN" altLang="en-US" smtClean="0"/>
              <a:t>‹#›</a:t>
            </a:fld>
            <a:endParaRPr lang="zh-CN" altLang="en-US"/>
          </a:p>
        </p:txBody>
      </p:sp>
    </p:spTree>
    <p:extLst>
      <p:ext uri="{BB962C8B-B14F-4D97-AF65-F5344CB8AC3E}">
        <p14:creationId xmlns:p14="http://schemas.microsoft.com/office/powerpoint/2010/main" val="137190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4888525-0845-4C0F-8393-970F83A55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DD73691-F523-409F-97A8-51861D3C2C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52B390D-ABB0-4822-92D6-5BF2730507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5A5342-0211-4254-A20C-60ED6D0975A0}" type="datetimeFigureOut">
              <a:rPr lang="zh-CN" altLang="en-US" smtClean="0"/>
              <a:t>2022/7/24</a:t>
            </a:fld>
            <a:endParaRPr lang="zh-CN" altLang="en-US"/>
          </a:p>
        </p:txBody>
      </p:sp>
      <p:sp>
        <p:nvSpPr>
          <p:cNvPr id="5" name="页脚占位符 4">
            <a:extLst>
              <a:ext uri="{FF2B5EF4-FFF2-40B4-BE49-F238E27FC236}">
                <a16:creationId xmlns:a16="http://schemas.microsoft.com/office/drawing/2014/main" id="{11E89AA9-056C-4715-BCFD-044FE6A034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F4D1AB1-67B3-4BA1-ADA5-FD4E7ED7BC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130201-7908-4598-B701-2D302999902F}" type="slidenum">
              <a:rPr lang="zh-CN" altLang="en-US" smtClean="0"/>
              <a:t>‹#›</a:t>
            </a:fld>
            <a:endParaRPr lang="zh-CN" altLang="en-US"/>
          </a:p>
        </p:txBody>
      </p:sp>
    </p:spTree>
    <p:extLst>
      <p:ext uri="{BB962C8B-B14F-4D97-AF65-F5344CB8AC3E}">
        <p14:creationId xmlns:p14="http://schemas.microsoft.com/office/powerpoint/2010/main" val="1364205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9.xml"/><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notesSlide" Target="../notesSlides/notesSlide10.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png"/><Relationship Id="rId4" Type="http://schemas.openxmlformats.org/officeDocument/2006/relationships/notesSlide" Target="../notesSlides/notesSlide11.xm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11" Type="http://schemas.openxmlformats.org/officeDocument/2006/relationships/image" Target="../media/image21.pn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notesSlide" Target="../notesSlides/notesSlide20.xml"/><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audio" Target="../media/media23.m4a"/><Relationship Id="rId16" Type="http://schemas.openxmlformats.org/officeDocument/2006/relationships/image" Target="../media/image27.png"/><Relationship Id="rId1" Type="http://schemas.microsoft.com/office/2007/relationships/media" Target="../media/media23.m4a"/><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0.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0.png"/><Relationship Id="rId1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12" Type="http://schemas.openxmlformats.org/officeDocument/2006/relationships/image" Target="../media/image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10.png"/><Relationship Id="rId10" Type="http://schemas.openxmlformats.org/officeDocument/2006/relationships/image" Target="../media/image27.png"/><Relationship Id="rId4" Type="http://schemas.openxmlformats.org/officeDocument/2006/relationships/image" Target="../media/image7.png"/><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8.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045D-F8F2-4EDE-CE73-3DA73F0604DE}"/>
              </a:ext>
            </a:extLst>
          </p:cNvPr>
          <p:cNvSpPr>
            <a:spLocks noGrp="1"/>
          </p:cNvSpPr>
          <p:nvPr>
            <p:ph type="ctrTitle"/>
          </p:nvPr>
        </p:nvSpPr>
        <p:spPr>
          <a:xfrm>
            <a:off x="217714" y="1122363"/>
            <a:ext cx="11181806" cy="2387600"/>
          </a:xfrm>
        </p:spPr>
        <p:txBody>
          <a:bodyPr>
            <a:noAutofit/>
          </a:bodyPr>
          <a:lstStyle/>
          <a:p>
            <a:r>
              <a:rPr lang="en-US" sz="4200" b="0" i="0" dirty="0">
                <a:effectLst/>
                <a:latin typeface="Arial" panose="020B0604020202020204" pitchFamily="34" charset="0"/>
              </a:rPr>
              <a:t>Spatial-temporal Transformer Network with Self-supervised Learning for Traffic</a:t>
            </a:r>
            <a:br>
              <a:rPr lang="en-US" sz="4200" dirty="0"/>
            </a:br>
            <a:r>
              <a:rPr lang="en-US" sz="4200" b="0" i="0" dirty="0">
                <a:effectLst/>
                <a:latin typeface="Arial" panose="020B0604020202020204" pitchFamily="34" charset="0"/>
              </a:rPr>
              <a:t>Flow Prediction</a:t>
            </a:r>
            <a:endParaRPr lang="en-US" sz="4200" dirty="0"/>
          </a:p>
        </p:txBody>
      </p:sp>
      <p:sp>
        <p:nvSpPr>
          <p:cNvPr id="4" name="TextBox 3">
            <a:extLst>
              <a:ext uri="{FF2B5EF4-FFF2-40B4-BE49-F238E27FC236}">
                <a16:creationId xmlns:a16="http://schemas.microsoft.com/office/drawing/2014/main" id="{6ED71B5E-4452-5A3C-A583-466D31DE307E}"/>
              </a:ext>
            </a:extLst>
          </p:cNvPr>
          <p:cNvSpPr txBox="1"/>
          <p:nvPr/>
        </p:nvSpPr>
        <p:spPr>
          <a:xfrm>
            <a:off x="4136571" y="4075612"/>
            <a:ext cx="3467616" cy="923330"/>
          </a:xfrm>
          <a:prstGeom prst="rect">
            <a:avLst/>
          </a:prstGeom>
          <a:noFill/>
        </p:spPr>
        <p:txBody>
          <a:bodyPr wrap="none" rtlCol="0">
            <a:spAutoFit/>
          </a:bodyPr>
          <a:lstStyle/>
          <a:p>
            <a:r>
              <a:rPr lang="en-US" i="0" dirty="0">
                <a:effectLst/>
                <a:latin typeface="Arial" panose="020B0604020202020204" pitchFamily="34" charset="0"/>
              </a:rPr>
              <a:t>Zhangzhi Peng</a:t>
            </a:r>
            <a:r>
              <a:rPr lang="en-US" b="0" i="0" dirty="0">
                <a:effectLst/>
                <a:latin typeface="Arial" panose="020B0604020202020204" pitchFamily="34" charset="0"/>
              </a:rPr>
              <a:t>, </a:t>
            </a:r>
            <a:r>
              <a:rPr lang="en-US" b="0" i="0" dirty="0" err="1">
                <a:effectLst/>
                <a:latin typeface="Arial" panose="020B0604020202020204" pitchFamily="34" charset="0"/>
              </a:rPr>
              <a:t>Xiaohui</a:t>
            </a:r>
            <a:r>
              <a:rPr lang="en-US" b="0" i="0" dirty="0">
                <a:effectLst/>
                <a:latin typeface="Arial" panose="020B0604020202020204" pitchFamily="34" charset="0"/>
              </a:rPr>
              <a:t> Huang</a:t>
            </a:r>
            <a:br>
              <a:rPr lang="en-US" dirty="0"/>
            </a:br>
            <a:endParaRPr lang="en-US" dirty="0"/>
          </a:p>
          <a:p>
            <a:r>
              <a:rPr lang="en-US" b="0" i="0" dirty="0">
                <a:effectLst/>
                <a:latin typeface="Arial" panose="020B0604020202020204" pitchFamily="34" charset="0"/>
              </a:rPr>
              <a:t>East China </a:t>
            </a:r>
            <a:r>
              <a:rPr lang="en-US" b="0" i="0" dirty="0" err="1">
                <a:effectLst/>
                <a:latin typeface="Arial" panose="020B0604020202020204" pitchFamily="34" charset="0"/>
              </a:rPr>
              <a:t>Jiaotong</a:t>
            </a:r>
            <a:r>
              <a:rPr lang="en-US" b="0" i="0" dirty="0">
                <a:effectLst/>
                <a:latin typeface="Arial" panose="020B0604020202020204" pitchFamily="34" charset="0"/>
              </a:rPr>
              <a:t> university</a:t>
            </a:r>
            <a:endParaRPr lang="en-US" dirty="0"/>
          </a:p>
        </p:txBody>
      </p:sp>
      <p:pic>
        <p:nvPicPr>
          <p:cNvPr id="9" name="Audio 8">
            <a:hlinkClick r:id="" action="ppaction://media"/>
            <a:extLst>
              <a:ext uri="{FF2B5EF4-FFF2-40B4-BE49-F238E27FC236}">
                <a16:creationId xmlns:a16="http://schemas.microsoft.com/office/drawing/2014/main" id="{272E1450-D0E9-590B-E9E8-88905CF1FC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30929381"/>
      </p:ext>
    </p:extLst>
  </p:cSld>
  <p:clrMapOvr>
    <a:masterClrMapping/>
  </p:clrMapOvr>
  <mc:AlternateContent xmlns:mc="http://schemas.openxmlformats.org/markup-compatibility/2006" xmlns:p14="http://schemas.microsoft.com/office/powerpoint/2010/main">
    <mc:Choice Requires="p14">
      <p:transition spd="slow" p14:dur="2000" advTm="24758"/>
    </mc:Choice>
    <mc:Fallback xmlns="">
      <p:transition spd="slow" advTm="24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12DDDA-1453-48DD-9826-4D5AB2907F00}"/>
              </a:ext>
            </a:extLst>
          </p:cNvPr>
          <p:cNvSpPr>
            <a:spLocks noGrp="1"/>
          </p:cNvSpPr>
          <p:nvPr>
            <p:ph type="title"/>
          </p:nvPr>
        </p:nvSpPr>
        <p:spPr>
          <a:xfrm>
            <a:off x="2709333" y="-89345"/>
            <a:ext cx="6773334" cy="1325563"/>
          </a:xfrm>
        </p:spPr>
        <p:txBody>
          <a:bodyPr/>
          <a:lstStyle/>
          <a:p>
            <a:r>
              <a:rPr lang="en-US" altLang="zh-CN" b="1" dirty="0">
                <a:latin typeface="Arial" panose="020B0604020202020204" pitchFamily="34" charset="0"/>
                <a:cs typeface="Arial" panose="020B0604020202020204" pitchFamily="34" charset="0"/>
              </a:rPr>
              <a:t>Problem Formation</a:t>
            </a:r>
            <a:endParaRPr lang="zh-CN" altLang="en-US" b="1" dirty="0"/>
          </a:p>
        </p:txBody>
      </p:sp>
      <p:grpSp>
        <p:nvGrpSpPr>
          <p:cNvPr id="6" name="object 10">
            <a:extLst>
              <a:ext uri="{FF2B5EF4-FFF2-40B4-BE49-F238E27FC236}">
                <a16:creationId xmlns:a16="http://schemas.microsoft.com/office/drawing/2014/main" id="{ACCEDE0A-325B-4956-849D-D960C53DCE71}"/>
              </a:ext>
            </a:extLst>
          </p:cNvPr>
          <p:cNvGrpSpPr/>
          <p:nvPr/>
        </p:nvGrpSpPr>
        <p:grpSpPr>
          <a:xfrm>
            <a:off x="1037403" y="2693394"/>
            <a:ext cx="4759239" cy="2324354"/>
            <a:chOff x="8285225" y="3189732"/>
            <a:chExt cx="4759239" cy="2324354"/>
          </a:xfrm>
        </p:grpSpPr>
        <p:pic>
          <p:nvPicPr>
            <p:cNvPr id="7" name="object 11">
              <a:extLst>
                <a:ext uri="{FF2B5EF4-FFF2-40B4-BE49-F238E27FC236}">
                  <a16:creationId xmlns:a16="http://schemas.microsoft.com/office/drawing/2014/main" id="{881FCA3B-4E40-431B-A7F0-AF46D40B4BAB}"/>
                </a:ext>
              </a:extLst>
            </p:cNvPr>
            <p:cNvPicPr/>
            <p:nvPr/>
          </p:nvPicPr>
          <p:blipFill>
            <a:blip r:embed="rId5" cstate="print"/>
            <a:stretch>
              <a:fillRect/>
            </a:stretch>
          </p:blipFill>
          <p:spPr>
            <a:xfrm>
              <a:off x="8293608" y="3189732"/>
              <a:ext cx="831354" cy="2184654"/>
            </a:xfrm>
            <a:prstGeom prst="rect">
              <a:avLst/>
            </a:prstGeom>
          </p:spPr>
        </p:pic>
        <p:pic>
          <p:nvPicPr>
            <p:cNvPr id="8" name="object 12">
              <a:extLst>
                <a:ext uri="{FF2B5EF4-FFF2-40B4-BE49-F238E27FC236}">
                  <a16:creationId xmlns:a16="http://schemas.microsoft.com/office/drawing/2014/main" id="{0CD40758-44CD-4882-A0C9-5DF372C2A84B}"/>
                </a:ext>
              </a:extLst>
            </p:cNvPr>
            <p:cNvPicPr/>
            <p:nvPr/>
          </p:nvPicPr>
          <p:blipFill>
            <a:blip r:embed="rId5" cstate="print"/>
            <a:stretch>
              <a:fillRect/>
            </a:stretch>
          </p:blipFill>
          <p:spPr>
            <a:xfrm>
              <a:off x="8987028" y="3189732"/>
              <a:ext cx="831354" cy="2184654"/>
            </a:xfrm>
            <a:prstGeom prst="rect">
              <a:avLst/>
            </a:prstGeom>
          </p:spPr>
        </p:pic>
        <p:pic>
          <p:nvPicPr>
            <p:cNvPr id="9" name="object 13">
              <a:extLst>
                <a:ext uri="{FF2B5EF4-FFF2-40B4-BE49-F238E27FC236}">
                  <a16:creationId xmlns:a16="http://schemas.microsoft.com/office/drawing/2014/main" id="{955FA7B0-32F9-4A9B-964D-6A9CCE662D5F}"/>
                </a:ext>
              </a:extLst>
            </p:cNvPr>
            <p:cNvPicPr/>
            <p:nvPr/>
          </p:nvPicPr>
          <p:blipFill>
            <a:blip r:embed="rId5" cstate="print"/>
            <a:stretch>
              <a:fillRect/>
            </a:stretch>
          </p:blipFill>
          <p:spPr>
            <a:xfrm>
              <a:off x="9680448" y="3189732"/>
              <a:ext cx="831354" cy="2184654"/>
            </a:xfrm>
            <a:prstGeom prst="rect">
              <a:avLst/>
            </a:prstGeom>
          </p:spPr>
        </p:pic>
        <p:pic>
          <p:nvPicPr>
            <p:cNvPr id="10" name="object 14">
              <a:extLst>
                <a:ext uri="{FF2B5EF4-FFF2-40B4-BE49-F238E27FC236}">
                  <a16:creationId xmlns:a16="http://schemas.microsoft.com/office/drawing/2014/main" id="{11EE4A33-0058-44A6-9FB6-4D2A3EBDE069}"/>
                </a:ext>
              </a:extLst>
            </p:cNvPr>
            <p:cNvPicPr/>
            <p:nvPr/>
          </p:nvPicPr>
          <p:blipFill>
            <a:blip r:embed="rId5" cstate="print"/>
            <a:stretch>
              <a:fillRect/>
            </a:stretch>
          </p:blipFill>
          <p:spPr>
            <a:xfrm>
              <a:off x="10373868" y="3189732"/>
              <a:ext cx="831354" cy="2184654"/>
            </a:xfrm>
            <a:prstGeom prst="rect">
              <a:avLst/>
            </a:prstGeom>
          </p:spPr>
        </p:pic>
        <p:pic>
          <p:nvPicPr>
            <p:cNvPr id="11" name="object 15">
              <a:extLst>
                <a:ext uri="{FF2B5EF4-FFF2-40B4-BE49-F238E27FC236}">
                  <a16:creationId xmlns:a16="http://schemas.microsoft.com/office/drawing/2014/main" id="{9D3F4993-7569-4EAB-8E49-B25867A15198}"/>
                </a:ext>
              </a:extLst>
            </p:cNvPr>
            <p:cNvPicPr/>
            <p:nvPr/>
          </p:nvPicPr>
          <p:blipFill>
            <a:blip r:embed="rId5" cstate="print"/>
            <a:stretch>
              <a:fillRect/>
            </a:stretch>
          </p:blipFill>
          <p:spPr>
            <a:xfrm>
              <a:off x="11067288" y="3189732"/>
              <a:ext cx="831354" cy="2184654"/>
            </a:xfrm>
            <a:prstGeom prst="rect">
              <a:avLst/>
            </a:prstGeom>
          </p:spPr>
        </p:pic>
        <p:sp>
          <p:nvSpPr>
            <p:cNvPr id="12" name="object 16">
              <a:extLst>
                <a:ext uri="{FF2B5EF4-FFF2-40B4-BE49-F238E27FC236}">
                  <a16:creationId xmlns:a16="http://schemas.microsoft.com/office/drawing/2014/main" id="{EE76707A-5C0C-4706-837A-2F57FEB6E536}"/>
                </a:ext>
              </a:extLst>
            </p:cNvPr>
            <p:cNvSpPr/>
            <p:nvPr/>
          </p:nvSpPr>
          <p:spPr>
            <a:xfrm>
              <a:off x="8285225" y="5367587"/>
              <a:ext cx="4759239" cy="146499"/>
            </a:xfrm>
            <a:custGeom>
              <a:avLst/>
              <a:gdLst/>
              <a:ahLst/>
              <a:cxnLst/>
              <a:rect l="l" t="t" r="r" b="b"/>
              <a:pathLst>
                <a:path w="3418204" h="127000">
                  <a:moveTo>
                    <a:pt x="3290697" y="0"/>
                  </a:moveTo>
                  <a:lnTo>
                    <a:pt x="3290697" y="127000"/>
                  </a:lnTo>
                  <a:lnTo>
                    <a:pt x="3397885" y="73405"/>
                  </a:lnTo>
                  <a:lnTo>
                    <a:pt x="3303397" y="73405"/>
                  </a:lnTo>
                  <a:lnTo>
                    <a:pt x="3303397" y="53593"/>
                  </a:lnTo>
                  <a:lnTo>
                    <a:pt x="3397884" y="53593"/>
                  </a:lnTo>
                  <a:lnTo>
                    <a:pt x="3290697" y="0"/>
                  </a:lnTo>
                  <a:close/>
                </a:path>
                <a:path w="3418204" h="127000">
                  <a:moveTo>
                    <a:pt x="3290697" y="53593"/>
                  </a:moveTo>
                  <a:lnTo>
                    <a:pt x="0" y="53593"/>
                  </a:lnTo>
                  <a:lnTo>
                    <a:pt x="0" y="73405"/>
                  </a:lnTo>
                  <a:lnTo>
                    <a:pt x="3290697" y="73405"/>
                  </a:lnTo>
                  <a:lnTo>
                    <a:pt x="3290697" y="53593"/>
                  </a:lnTo>
                  <a:close/>
                </a:path>
                <a:path w="3418204" h="127000">
                  <a:moveTo>
                    <a:pt x="3397884" y="53593"/>
                  </a:moveTo>
                  <a:lnTo>
                    <a:pt x="3303397" y="53593"/>
                  </a:lnTo>
                  <a:lnTo>
                    <a:pt x="3303397" y="73405"/>
                  </a:lnTo>
                  <a:lnTo>
                    <a:pt x="3397885" y="73405"/>
                  </a:lnTo>
                  <a:lnTo>
                    <a:pt x="3417697" y="63500"/>
                  </a:lnTo>
                  <a:lnTo>
                    <a:pt x="3397884" y="53593"/>
                  </a:lnTo>
                  <a:close/>
                </a:path>
              </a:pathLst>
            </a:custGeom>
            <a:solidFill>
              <a:srgbClr val="0000FF"/>
            </a:solidFill>
          </p:spPr>
          <p:txBody>
            <a:bodyPr wrap="square" lIns="0" tIns="0" rIns="0" bIns="0" rtlCol="0"/>
            <a:lstStyle/>
            <a:p>
              <a:endParaRPr/>
            </a:p>
          </p:txBody>
        </p:sp>
      </p:grpSp>
      <p:sp>
        <p:nvSpPr>
          <p:cNvPr id="13" name="object 17">
            <a:extLst>
              <a:ext uri="{FF2B5EF4-FFF2-40B4-BE49-F238E27FC236}">
                <a16:creationId xmlns:a16="http://schemas.microsoft.com/office/drawing/2014/main" id="{AFD15AC3-4840-4D62-8080-8CD8518CE9F1}"/>
              </a:ext>
            </a:extLst>
          </p:cNvPr>
          <p:cNvSpPr txBox="1"/>
          <p:nvPr/>
        </p:nvSpPr>
        <p:spPr>
          <a:xfrm>
            <a:off x="5542219" y="4644115"/>
            <a:ext cx="118110" cy="330835"/>
          </a:xfrm>
          <a:prstGeom prst="rect">
            <a:avLst/>
          </a:prstGeom>
        </p:spPr>
        <p:txBody>
          <a:bodyPr vert="horz" wrap="square" lIns="0" tIns="12700" rIns="0" bIns="0" rtlCol="0">
            <a:spAutoFit/>
          </a:bodyPr>
          <a:lstStyle/>
          <a:p>
            <a:pPr marL="12700">
              <a:lnSpc>
                <a:spcPct val="100000"/>
              </a:lnSpc>
              <a:spcBef>
                <a:spcPts val="100"/>
              </a:spcBef>
            </a:pPr>
            <a:r>
              <a:rPr sz="2000" b="1" i="1" dirty="0">
                <a:solidFill>
                  <a:srgbClr val="0000FF"/>
                </a:solidFill>
                <a:latin typeface="Cambria"/>
                <a:cs typeface="Cambria"/>
              </a:rPr>
              <a:t>t</a:t>
            </a:r>
            <a:endParaRPr sz="2000">
              <a:latin typeface="Cambria"/>
              <a:cs typeface="Cambria"/>
            </a:endParaRPr>
          </a:p>
        </p:txBody>
      </p:sp>
      <p:sp>
        <p:nvSpPr>
          <p:cNvPr id="14" name="object 20">
            <a:extLst>
              <a:ext uri="{FF2B5EF4-FFF2-40B4-BE49-F238E27FC236}">
                <a16:creationId xmlns:a16="http://schemas.microsoft.com/office/drawing/2014/main" id="{ED35FBE5-6924-4FBC-8FDD-EFDFCA7D3051}"/>
              </a:ext>
            </a:extLst>
          </p:cNvPr>
          <p:cNvSpPr/>
          <p:nvPr/>
        </p:nvSpPr>
        <p:spPr>
          <a:xfrm>
            <a:off x="1461463" y="5007525"/>
            <a:ext cx="2611120" cy="411480"/>
          </a:xfrm>
          <a:custGeom>
            <a:avLst/>
            <a:gdLst/>
            <a:ahLst/>
            <a:cxnLst/>
            <a:rect l="l" t="t" r="r" b="b"/>
            <a:pathLst>
              <a:path w="2611120" h="411479">
                <a:moveTo>
                  <a:pt x="2610612" y="0"/>
                </a:moveTo>
                <a:lnTo>
                  <a:pt x="2604970" y="47174"/>
                </a:lnTo>
                <a:lnTo>
                  <a:pt x="2588901" y="90479"/>
                </a:lnTo>
                <a:lnTo>
                  <a:pt x="2563685" y="128679"/>
                </a:lnTo>
                <a:lnTo>
                  <a:pt x="2530605" y="160541"/>
                </a:lnTo>
                <a:lnTo>
                  <a:pt x="2490943" y="184828"/>
                </a:lnTo>
                <a:lnTo>
                  <a:pt x="2445980" y="200306"/>
                </a:lnTo>
                <a:lnTo>
                  <a:pt x="2396998" y="205740"/>
                </a:lnTo>
                <a:lnTo>
                  <a:pt x="1518920" y="205740"/>
                </a:lnTo>
                <a:lnTo>
                  <a:pt x="1469937" y="211173"/>
                </a:lnTo>
                <a:lnTo>
                  <a:pt x="1424974" y="226651"/>
                </a:lnTo>
                <a:lnTo>
                  <a:pt x="1385312" y="250938"/>
                </a:lnTo>
                <a:lnTo>
                  <a:pt x="1352232" y="282800"/>
                </a:lnTo>
                <a:lnTo>
                  <a:pt x="1327016" y="321000"/>
                </a:lnTo>
                <a:lnTo>
                  <a:pt x="1310947" y="364305"/>
                </a:lnTo>
                <a:lnTo>
                  <a:pt x="1305305" y="411480"/>
                </a:lnTo>
                <a:lnTo>
                  <a:pt x="1299664" y="364305"/>
                </a:lnTo>
                <a:lnTo>
                  <a:pt x="1283595" y="321000"/>
                </a:lnTo>
                <a:lnTo>
                  <a:pt x="1258379" y="282800"/>
                </a:lnTo>
                <a:lnTo>
                  <a:pt x="1225299" y="250938"/>
                </a:lnTo>
                <a:lnTo>
                  <a:pt x="1185637" y="226651"/>
                </a:lnTo>
                <a:lnTo>
                  <a:pt x="1140674" y="211173"/>
                </a:lnTo>
                <a:lnTo>
                  <a:pt x="1091692" y="205740"/>
                </a:lnTo>
                <a:lnTo>
                  <a:pt x="213614" y="205740"/>
                </a:lnTo>
                <a:lnTo>
                  <a:pt x="164631" y="200306"/>
                </a:lnTo>
                <a:lnTo>
                  <a:pt x="119668" y="184828"/>
                </a:lnTo>
                <a:lnTo>
                  <a:pt x="80006" y="160541"/>
                </a:lnTo>
                <a:lnTo>
                  <a:pt x="46926" y="128679"/>
                </a:lnTo>
                <a:lnTo>
                  <a:pt x="21710" y="90479"/>
                </a:lnTo>
                <a:lnTo>
                  <a:pt x="5641" y="47174"/>
                </a:lnTo>
                <a:lnTo>
                  <a:pt x="0" y="0"/>
                </a:lnTo>
              </a:path>
            </a:pathLst>
          </a:custGeom>
          <a:ln w="19812">
            <a:solidFill>
              <a:srgbClr val="FF0000"/>
            </a:solidFill>
          </a:ln>
        </p:spPr>
        <p:txBody>
          <a:bodyPr wrap="square" lIns="0" tIns="0" rIns="0" bIns="0" rtlCol="0"/>
          <a:lstStyle/>
          <a:p>
            <a:endParaRPr/>
          </a:p>
        </p:txBody>
      </p:sp>
      <p:pic>
        <p:nvPicPr>
          <p:cNvPr id="15" name="object 21">
            <a:extLst>
              <a:ext uri="{FF2B5EF4-FFF2-40B4-BE49-F238E27FC236}">
                <a16:creationId xmlns:a16="http://schemas.microsoft.com/office/drawing/2014/main" id="{BAB80531-7609-432E-8F7B-B12DDB1A57F7}"/>
              </a:ext>
            </a:extLst>
          </p:cNvPr>
          <p:cNvPicPr/>
          <p:nvPr/>
        </p:nvPicPr>
        <p:blipFill>
          <a:blip r:embed="rId6" cstate="print"/>
          <a:stretch>
            <a:fillRect/>
          </a:stretch>
        </p:blipFill>
        <p:spPr>
          <a:xfrm>
            <a:off x="1687975" y="5588574"/>
            <a:ext cx="2233622" cy="305112"/>
          </a:xfrm>
          <a:prstGeom prst="rect">
            <a:avLst/>
          </a:prstGeom>
        </p:spPr>
      </p:pic>
      <p:pic>
        <p:nvPicPr>
          <p:cNvPr id="16" name="object 22">
            <a:extLst>
              <a:ext uri="{FF2B5EF4-FFF2-40B4-BE49-F238E27FC236}">
                <a16:creationId xmlns:a16="http://schemas.microsoft.com/office/drawing/2014/main" id="{A0A024F5-9618-4256-858E-CF0014BA0CC2}"/>
              </a:ext>
            </a:extLst>
          </p:cNvPr>
          <p:cNvPicPr/>
          <p:nvPr/>
        </p:nvPicPr>
        <p:blipFill>
          <a:blip r:embed="rId7" cstate="print"/>
          <a:stretch>
            <a:fillRect/>
          </a:stretch>
        </p:blipFill>
        <p:spPr>
          <a:xfrm>
            <a:off x="4773638" y="5637948"/>
            <a:ext cx="902207" cy="298039"/>
          </a:xfrm>
          <a:prstGeom prst="rect">
            <a:avLst/>
          </a:prstGeom>
        </p:spPr>
      </p:pic>
      <p:grpSp>
        <p:nvGrpSpPr>
          <p:cNvPr id="17" name="object 23">
            <a:extLst>
              <a:ext uri="{FF2B5EF4-FFF2-40B4-BE49-F238E27FC236}">
                <a16:creationId xmlns:a16="http://schemas.microsoft.com/office/drawing/2014/main" id="{FB09624F-1741-4C16-A22B-FAD9A1850C3C}"/>
              </a:ext>
            </a:extLst>
          </p:cNvPr>
          <p:cNvGrpSpPr/>
          <p:nvPr/>
        </p:nvGrpSpPr>
        <p:grpSpPr>
          <a:xfrm>
            <a:off x="4844482" y="2565252"/>
            <a:ext cx="840740" cy="2977515"/>
            <a:chOff x="11053571" y="3179064"/>
            <a:chExt cx="840740" cy="2977515"/>
          </a:xfrm>
        </p:grpSpPr>
        <p:sp>
          <p:nvSpPr>
            <p:cNvPr id="18" name="object 24">
              <a:extLst>
                <a:ext uri="{FF2B5EF4-FFF2-40B4-BE49-F238E27FC236}">
                  <a16:creationId xmlns:a16="http://schemas.microsoft.com/office/drawing/2014/main" id="{93EB34CF-FF54-4B9B-AD1E-F1DAF75337CC}"/>
                </a:ext>
              </a:extLst>
            </p:cNvPr>
            <p:cNvSpPr/>
            <p:nvPr/>
          </p:nvSpPr>
          <p:spPr>
            <a:xfrm>
              <a:off x="11413235" y="5086350"/>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B76FFD"/>
            </a:solidFill>
          </p:spPr>
          <p:txBody>
            <a:bodyPr wrap="square" lIns="0" tIns="0" rIns="0" bIns="0" rtlCol="0"/>
            <a:lstStyle/>
            <a:p>
              <a:endParaRPr/>
            </a:p>
          </p:txBody>
        </p:sp>
        <p:pic>
          <p:nvPicPr>
            <p:cNvPr id="19" name="object 25">
              <a:extLst>
                <a:ext uri="{FF2B5EF4-FFF2-40B4-BE49-F238E27FC236}">
                  <a16:creationId xmlns:a16="http://schemas.microsoft.com/office/drawing/2014/main" id="{328BB77F-EADF-48D5-93DD-9B8BC1DA9A97}"/>
                </a:ext>
              </a:extLst>
            </p:cNvPr>
            <p:cNvPicPr/>
            <p:nvPr/>
          </p:nvPicPr>
          <p:blipFill>
            <a:blip r:embed="rId8" cstate="print"/>
            <a:stretch>
              <a:fillRect/>
            </a:stretch>
          </p:blipFill>
          <p:spPr>
            <a:xfrm>
              <a:off x="11053571" y="3179064"/>
              <a:ext cx="840498" cy="2210562"/>
            </a:xfrm>
            <a:prstGeom prst="rect">
              <a:avLst/>
            </a:prstGeom>
          </p:spPr>
        </p:pic>
      </p:grpSp>
      <p:sp>
        <p:nvSpPr>
          <p:cNvPr id="21" name="文本框 19">
            <a:extLst>
              <a:ext uri="{FF2B5EF4-FFF2-40B4-BE49-F238E27FC236}">
                <a16:creationId xmlns:a16="http://schemas.microsoft.com/office/drawing/2014/main" id="{A382C63E-1190-045B-DC6D-EA34132D484A}"/>
              </a:ext>
            </a:extLst>
          </p:cNvPr>
          <p:cNvSpPr txBox="1"/>
          <p:nvPr/>
        </p:nvSpPr>
        <p:spPr>
          <a:xfrm>
            <a:off x="871149" y="1067238"/>
            <a:ext cx="10798420" cy="369332"/>
          </a:xfrm>
          <a:prstGeom prst="rect">
            <a:avLst/>
          </a:prstGeom>
          <a:noFill/>
        </p:spPr>
        <p:txBody>
          <a:bodyPr wrap="square">
            <a:spAutoFit/>
          </a:bodyPr>
          <a:lstStyle/>
          <a:p>
            <a:pPr marL="285750" indent="-285750">
              <a:buFont typeface="Arial" panose="020B0604020202020204" pitchFamily="34" charset="0"/>
              <a:buChar char="•"/>
            </a:pPr>
            <a:r>
              <a:rPr lang="en-US" altLang="zh-CN" b="1" dirty="0">
                <a:latin typeface="Arial" panose="020B0604020202020204" pitchFamily="34" charset="0"/>
                <a:cs typeface="Arial" panose="020B0604020202020204" pitchFamily="34" charset="0"/>
              </a:rPr>
              <a:t>Temporal dependencies</a:t>
            </a:r>
            <a:r>
              <a:rPr lang="en-US" altLang="zh-CN" dirty="0">
                <a:latin typeface="Arial" panose="020B0604020202020204" pitchFamily="34" charset="0"/>
                <a:cs typeface="Arial" panose="020B0604020202020204" pitchFamily="34" charset="0"/>
              </a:rPr>
              <a:t>.</a:t>
            </a:r>
            <a:r>
              <a:rPr lang="en-US" altLang="zh-CN" sz="1800" b="0" i="0" u="none" strike="noStrike" baseline="0" dirty="0">
                <a:latin typeface="Arial" panose="020B0604020202020204" pitchFamily="34" charset="0"/>
                <a:cs typeface="Arial" panose="020B0604020202020204" pitchFamily="34" charset="0"/>
              </a:rPr>
              <a:t> The flow of a region is affected by recent time intervals, both </a:t>
            </a:r>
            <a:r>
              <a:rPr lang="en-US" altLang="zh-CN" sz="1800" b="1" i="0" u="none" strike="noStrike" baseline="0" dirty="0">
                <a:latin typeface="Arial" panose="020B0604020202020204" pitchFamily="34" charset="0"/>
                <a:cs typeface="Arial" panose="020B0604020202020204" pitchFamily="34" charset="0"/>
              </a:rPr>
              <a:t>near</a:t>
            </a:r>
            <a:r>
              <a:rPr lang="en-US" altLang="zh-CN" sz="1800" b="0" i="0" u="none" strike="noStrike" baseline="0" dirty="0">
                <a:latin typeface="Arial" panose="020B0604020202020204" pitchFamily="34" charset="0"/>
                <a:cs typeface="Arial" panose="020B0604020202020204" pitchFamily="34" charset="0"/>
              </a:rPr>
              <a:t> and far.</a:t>
            </a:r>
            <a:endParaRPr lang="zh-CN" altLang="en-US" dirty="0">
              <a:latin typeface="Arial" panose="020B0604020202020204" pitchFamily="34" charset="0"/>
              <a:cs typeface="Arial" panose="020B0604020202020204" pitchFamily="34" charset="0"/>
            </a:endParaRPr>
          </a:p>
        </p:txBody>
      </p:sp>
      <p:pic>
        <p:nvPicPr>
          <p:cNvPr id="31" name="Audio 30">
            <a:hlinkClick r:id="" action="ppaction://media"/>
            <a:extLst>
              <a:ext uri="{FF2B5EF4-FFF2-40B4-BE49-F238E27FC236}">
                <a16:creationId xmlns:a16="http://schemas.microsoft.com/office/drawing/2014/main" id="{0C06D2C2-7D39-D73E-A56C-0D91A22C2DB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00406801"/>
      </p:ext>
    </p:extLst>
  </p:cSld>
  <p:clrMapOvr>
    <a:masterClrMapping/>
  </p:clrMapOvr>
  <mc:AlternateContent xmlns:mc="http://schemas.openxmlformats.org/markup-compatibility/2006" xmlns:p14="http://schemas.microsoft.com/office/powerpoint/2010/main">
    <mc:Choice Requires="p14">
      <p:transition spd="slow" p14:dur="2000" advTm="27951"/>
    </mc:Choice>
    <mc:Fallback xmlns="">
      <p:transition spd="slow" advTm="2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12DDDA-1453-48DD-9826-4D5AB2907F00}"/>
              </a:ext>
            </a:extLst>
          </p:cNvPr>
          <p:cNvSpPr>
            <a:spLocks noGrp="1"/>
          </p:cNvSpPr>
          <p:nvPr>
            <p:ph type="title"/>
          </p:nvPr>
        </p:nvSpPr>
        <p:spPr>
          <a:xfrm>
            <a:off x="2709333" y="-89345"/>
            <a:ext cx="6773334" cy="1325563"/>
          </a:xfrm>
        </p:spPr>
        <p:txBody>
          <a:bodyPr/>
          <a:lstStyle/>
          <a:p>
            <a:r>
              <a:rPr lang="en-US" altLang="zh-CN" b="1" dirty="0">
                <a:latin typeface="Arial" panose="020B0604020202020204" pitchFamily="34" charset="0"/>
                <a:cs typeface="Arial" panose="020B0604020202020204" pitchFamily="34" charset="0"/>
              </a:rPr>
              <a:t>Problem Formation</a:t>
            </a:r>
            <a:endParaRPr lang="zh-CN" altLang="en-US" b="1" dirty="0"/>
          </a:p>
        </p:txBody>
      </p:sp>
      <p:grpSp>
        <p:nvGrpSpPr>
          <p:cNvPr id="6" name="object 10">
            <a:extLst>
              <a:ext uri="{FF2B5EF4-FFF2-40B4-BE49-F238E27FC236}">
                <a16:creationId xmlns:a16="http://schemas.microsoft.com/office/drawing/2014/main" id="{ACCEDE0A-325B-4956-849D-D960C53DCE71}"/>
              </a:ext>
            </a:extLst>
          </p:cNvPr>
          <p:cNvGrpSpPr/>
          <p:nvPr/>
        </p:nvGrpSpPr>
        <p:grpSpPr>
          <a:xfrm>
            <a:off x="1037403" y="2693394"/>
            <a:ext cx="4759239" cy="2324354"/>
            <a:chOff x="8285225" y="3189732"/>
            <a:chExt cx="4759239" cy="2324354"/>
          </a:xfrm>
        </p:grpSpPr>
        <p:pic>
          <p:nvPicPr>
            <p:cNvPr id="7" name="object 11">
              <a:extLst>
                <a:ext uri="{FF2B5EF4-FFF2-40B4-BE49-F238E27FC236}">
                  <a16:creationId xmlns:a16="http://schemas.microsoft.com/office/drawing/2014/main" id="{881FCA3B-4E40-431B-A7F0-AF46D40B4BAB}"/>
                </a:ext>
              </a:extLst>
            </p:cNvPr>
            <p:cNvPicPr/>
            <p:nvPr/>
          </p:nvPicPr>
          <p:blipFill>
            <a:blip r:embed="rId5" cstate="print"/>
            <a:stretch>
              <a:fillRect/>
            </a:stretch>
          </p:blipFill>
          <p:spPr>
            <a:xfrm>
              <a:off x="8293608" y="3189732"/>
              <a:ext cx="831354" cy="2184654"/>
            </a:xfrm>
            <a:prstGeom prst="rect">
              <a:avLst/>
            </a:prstGeom>
          </p:spPr>
        </p:pic>
        <p:pic>
          <p:nvPicPr>
            <p:cNvPr id="8" name="object 12">
              <a:extLst>
                <a:ext uri="{FF2B5EF4-FFF2-40B4-BE49-F238E27FC236}">
                  <a16:creationId xmlns:a16="http://schemas.microsoft.com/office/drawing/2014/main" id="{0CD40758-44CD-4882-A0C9-5DF372C2A84B}"/>
                </a:ext>
              </a:extLst>
            </p:cNvPr>
            <p:cNvPicPr/>
            <p:nvPr/>
          </p:nvPicPr>
          <p:blipFill>
            <a:blip r:embed="rId5" cstate="print"/>
            <a:stretch>
              <a:fillRect/>
            </a:stretch>
          </p:blipFill>
          <p:spPr>
            <a:xfrm>
              <a:off x="8987028" y="3189732"/>
              <a:ext cx="831354" cy="2184654"/>
            </a:xfrm>
            <a:prstGeom prst="rect">
              <a:avLst/>
            </a:prstGeom>
          </p:spPr>
        </p:pic>
        <p:pic>
          <p:nvPicPr>
            <p:cNvPr id="9" name="object 13">
              <a:extLst>
                <a:ext uri="{FF2B5EF4-FFF2-40B4-BE49-F238E27FC236}">
                  <a16:creationId xmlns:a16="http://schemas.microsoft.com/office/drawing/2014/main" id="{955FA7B0-32F9-4A9B-964D-6A9CCE662D5F}"/>
                </a:ext>
              </a:extLst>
            </p:cNvPr>
            <p:cNvPicPr/>
            <p:nvPr/>
          </p:nvPicPr>
          <p:blipFill>
            <a:blip r:embed="rId5" cstate="print"/>
            <a:stretch>
              <a:fillRect/>
            </a:stretch>
          </p:blipFill>
          <p:spPr>
            <a:xfrm>
              <a:off x="9680448" y="3189732"/>
              <a:ext cx="831354" cy="2184654"/>
            </a:xfrm>
            <a:prstGeom prst="rect">
              <a:avLst/>
            </a:prstGeom>
          </p:spPr>
        </p:pic>
        <p:pic>
          <p:nvPicPr>
            <p:cNvPr id="10" name="object 14">
              <a:extLst>
                <a:ext uri="{FF2B5EF4-FFF2-40B4-BE49-F238E27FC236}">
                  <a16:creationId xmlns:a16="http://schemas.microsoft.com/office/drawing/2014/main" id="{11EE4A33-0058-44A6-9FB6-4D2A3EBDE069}"/>
                </a:ext>
              </a:extLst>
            </p:cNvPr>
            <p:cNvPicPr/>
            <p:nvPr/>
          </p:nvPicPr>
          <p:blipFill>
            <a:blip r:embed="rId5" cstate="print"/>
            <a:stretch>
              <a:fillRect/>
            </a:stretch>
          </p:blipFill>
          <p:spPr>
            <a:xfrm>
              <a:off x="10373868" y="3189732"/>
              <a:ext cx="831354" cy="2184654"/>
            </a:xfrm>
            <a:prstGeom prst="rect">
              <a:avLst/>
            </a:prstGeom>
          </p:spPr>
        </p:pic>
        <p:pic>
          <p:nvPicPr>
            <p:cNvPr id="11" name="object 15">
              <a:extLst>
                <a:ext uri="{FF2B5EF4-FFF2-40B4-BE49-F238E27FC236}">
                  <a16:creationId xmlns:a16="http://schemas.microsoft.com/office/drawing/2014/main" id="{9D3F4993-7569-4EAB-8E49-B25867A15198}"/>
                </a:ext>
              </a:extLst>
            </p:cNvPr>
            <p:cNvPicPr/>
            <p:nvPr/>
          </p:nvPicPr>
          <p:blipFill>
            <a:blip r:embed="rId5" cstate="print"/>
            <a:stretch>
              <a:fillRect/>
            </a:stretch>
          </p:blipFill>
          <p:spPr>
            <a:xfrm>
              <a:off x="11067288" y="3189732"/>
              <a:ext cx="831354" cy="2184654"/>
            </a:xfrm>
            <a:prstGeom prst="rect">
              <a:avLst/>
            </a:prstGeom>
          </p:spPr>
        </p:pic>
        <p:sp>
          <p:nvSpPr>
            <p:cNvPr id="12" name="object 16">
              <a:extLst>
                <a:ext uri="{FF2B5EF4-FFF2-40B4-BE49-F238E27FC236}">
                  <a16:creationId xmlns:a16="http://schemas.microsoft.com/office/drawing/2014/main" id="{EE76707A-5C0C-4706-837A-2F57FEB6E536}"/>
                </a:ext>
              </a:extLst>
            </p:cNvPr>
            <p:cNvSpPr/>
            <p:nvPr/>
          </p:nvSpPr>
          <p:spPr>
            <a:xfrm>
              <a:off x="8285225" y="5367587"/>
              <a:ext cx="4759239" cy="146499"/>
            </a:xfrm>
            <a:custGeom>
              <a:avLst/>
              <a:gdLst/>
              <a:ahLst/>
              <a:cxnLst/>
              <a:rect l="l" t="t" r="r" b="b"/>
              <a:pathLst>
                <a:path w="3418204" h="127000">
                  <a:moveTo>
                    <a:pt x="3290697" y="0"/>
                  </a:moveTo>
                  <a:lnTo>
                    <a:pt x="3290697" y="127000"/>
                  </a:lnTo>
                  <a:lnTo>
                    <a:pt x="3397885" y="73405"/>
                  </a:lnTo>
                  <a:lnTo>
                    <a:pt x="3303397" y="73405"/>
                  </a:lnTo>
                  <a:lnTo>
                    <a:pt x="3303397" y="53593"/>
                  </a:lnTo>
                  <a:lnTo>
                    <a:pt x="3397884" y="53593"/>
                  </a:lnTo>
                  <a:lnTo>
                    <a:pt x="3290697" y="0"/>
                  </a:lnTo>
                  <a:close/>
                </a:path>
                <a:path w="3418204" h="127000">
                  <a:moveTo>
                    <a:pt x="3290697" y="53593"/>
                  </a:moveTo>
                  <a:lnTo>
                    <a:pt x="0" y="53593"/>
                  </a:lnTo>
                  <a:lnTo>
                    <a:pt x="0" y="73405"/>
                  </a:lnTo>
                  <a:lnTo>
                    <a:pt x="3290697" y="73405"/>
                  </a:lnTo>
                  <a:lnTo>
                    <a:pt x="3290697" y="53593"/>
                  </a:lnTo>
                  <a:close/>
                </a:path>
                <a:path w="3418204" h="127000">
                  <a:moveTo>
                    <a:pt x="3397884" y="53593"/>
                  </a:moveTo>
                  <a:lnTo>
                    <a:pt x="3303397" y="53593"/>
                  </a:lnTo>
                  <a:lnTo>
                    <a:pt x="3303397" y="73405"/>
                  </a:lnTo>
                  <a:lnTo>
                    <a:pt x="3397885" y="73405"/>
                  </a:lnTo>
                  <a:lnTo>
                    <a:pt x="3417697" y="63500"/>
                  </a:lnTo>
                  <a:lnTo>
                    <a:pt x="3397884" y="53593"/>
                  </a:lnTo>
                  <a:close/>
                </a:path>
              </a:pathLst>
            </a:custGeom>
            <a:solidFill>
              <a:srgbClr val="0000FF"/>
            </a:solidFill>
          </p:spPr>
          <p:txBody>
            <a:bodyPr wrap="square" lIns="0" tIns="0" rIns="0" bIns="0" rtlCol="0"/>
            <a:lstStyle/>
            <a:p>
              <a:endParaRPr/>
            </a:p>
          </p:txBody>
        </p:sp>
      </p:grpSp>
      <p:sp>
        <p:nvSpPr>
          <p:cNvPr id="13" name="object 17">
            <a:extLst>
              <a:ext uri="{FF2B5EF4-FFF2-40B4-BE49-F238E27FC236}">
                <a16:creationId xmlns:a16="http://schemas.microsoft.com/office/drawing/2014/main" id="{AFD15AC3-4840-4D62-8080-8CD8518CE9F1}"/>
              </a:ext>
            </a:extLst>
          </p:cNvPr>
          <p:cNvSpPr txBox="1"/>
          <p:nvPr/>
        </p:nvSpPr>
        <p:spPr>
          <a:xfrm>
            <a:off x="5542219" y="4644115"/>
            <a:ext cx="118110" cy="330835"/>
          </a:xfrm>
          <a:prstGeom prst="rect">
            <a:avLst/>
          </a:prstGeom>
        </p:spPr>
        <p:txBody>
          <a:bodyPr vert="horz" wrap="square" lIns="0" tIns="12700" rIns="0" bIns="0" rtlCol="0">
            <a:spAutoFit/>
          </a:bodyPr>
          <a:lstStyle/>
          <a:p>
            <a:pPr marL="12700">
              <a:lnSpc>
                <a:spcPct val="100000"/>
              </a:lnSpc>
              <a:spcBef>
                <a:spcPts val="100"/>
              </a:spcBef>
            </a:pPr>
            <a:r>
              <a:rPr sz="2000" b="1" i="1" dirty="0">
                <a:solidFill>
                  <a:srgbClr val="0000FF"/>
                </a:solidFill>
                <a:latin typeface="Cambria"/>
                <a:cs typeface="Cambria"/>
              </a:rPr>
              <a:t>t</a:t>
            </a:r>
            <a:endParaRPr sz="2000">
              <a:latin typeface="Cambria"/>
              <a:cs typeface="Cambria"/>
            </a:endParaRPr>
          </a:p>
        </p:txBody>
      </p:sp>
      <p:sp>
        <p:nvSpPr>
          <p:cNvPr id="14" name="object 20">
            <a:extLst>
              <a:ext uri="{FF2B5EF4-FFF2-40B4-BE49-F238E27FC236}">
                <a16:creationId xmlns:a16="http://schemas.microsoft.com/office/drawing/2014/main" id="{ED35FBE5-6924-4FBC-8FDD-EFDFCA7D3051}"/>
              </a:ext>
            </a:extLst>
          </p:cNvPr>
          <p:cNvSpPr/>
          <p:nvPr/>
        </p:nvSpPr>
        <p:spPr>
          <a:xfrm>
            <a:off x="1461463" y="5007525"/>
            <a:ext cx="2611120" cy="411480"/>
          </a:xfrm>
          <a:custGeom>
            <a:avLst/>
            <a:gdLst/>
            <a:ahLst/>
            <a:cxnLst/>
            <a:rect l="l" t="t" r="r" b="b"/>
            <a:pathLst>
              <a:path w="2611120" h="411479">
                <a:moveTo>
                  <a:pt x="2610612" y="0"/>
                </a:moveTo>
                <a:lnTo>
                  <a:pt x="2604970" y="47174"/>
                </a:lnTo>
                <a:lnTo>
                  <a:pt x="2588901" y="90479"/>
                </a:lnTo>
                <a:lnTo>
                  <a:pt x="2563685" y="128679"/>
                </a:lnTo>
                <a:lnTo>
                  <a:pt x="2530605" y="160541"/>
                </a:lnTo>
                <a:lnTo>
                  <a:pt x="2490943" y="184828"/>
                </a:lnTo>
                <a:lnTo>
                  <a:pt x="2445980" y="200306"/>
                </a:lnTo>
                <a:lnTo>
                  <a:pt x="2396998" y="205740"/>
                </a:lnTo>
                <a:lnTo>
                  <a:pt x="1518920" y="205740"/>
                </a:lnTo>
                <a:lnTo>
                  <a:pt x="1469937" y="211173"/>
                </a:lnTo>
                <a:lnTo>
                  <a:pt x="1424974" y="226651"/>
                </a:lnTo>
                <a:lnTo>
                  <a:pt x="1385312" y="250938"/>
                </a:lnTo>
                <a:lnTo>
                  <a:pt x="1352232" y="282800"/>
                </a:lnTo>
                <a:lnTo>
                  <a:pt x="1327016" y="321000"/>
                </a:lnTo>
                <a:lnTo>
                  <a:pt x="1310947" y="364305"/>
                </a:lnTo>
                <a:lnTo>
                  <a:pt x="1305305" y="411480"/>
                </a:lnTo>
                <a:lnTo>
                  <a:pt x="1299664" y="364305"/>
                </a:lnTo>
                <a:lnTo>
                  <a:pt x="1283595" y="321000"/>
                </a:lnTo>
                <a:lnTo>
                  <a:pt x="1258379" y="282800"/>
                </a:lnTo>
                <a:lnTo>
                  <a:pt x="1225299" y="250938"/>
                </a:lnTo>
                <a:lnTo>
                  <a:pt x="1185637" y="226651"/>
                </a:lnTo>
                <a:lnTo>
                  <a:pt x="1140674" y="211173"/>
                </a:lnTo>
                <a:lnTo>
                  <a:pt x="1091692" y="205740"/>
                </a:lnTo>
                <a:lnTo>
                  <a:pt x="213614" y="205740"/>
                </a:lnTo>
                <a:lnTo>
                  <a:pt x="164631" y="200306"/>
                </a:lnTo>
                <a:lnTo>
                  <a:pt x="119668" y="184828"/>
                </a:lnTo>
                <a:lnTo>
                  <a:pt x="80006" y="160541"/>
                </a:lnTo>
                <a:lnTo>
                  <a:pt x="46926" y="128679"/>
                </a:lnTo>
                <a:lnTo>
                  <a:pt x="21710" y="90479"/>
                </a:lnTo>
                <a:lnTo>
                  <a:pt x="5641" y="47174"/>
                </a:lnTo>
                <a:lnTo>
                  <a:pt x="0" y="0"/>
                </a:lnTo>
              </a:path>
            </a:pathLst>
          </a:custGeom>
          <a:ln w="19812">
            <a:solidFill>
              <a:srgbClr val="FF0000"/>
            </a:solidFill>
          </a:ln>
        </p:spPr>
        <p:txBody>
          <a:bodyPr wrap="square" lIns="0" tIns="0" rIns="0" bIns="0" rtlCol="0"/>
          <a:lstStyle/>
          <a:p>
            <a:endParaRPr/>
          </a:p>
        </p:txBody>
      </p:sp>
      <p:pic>
        <p:nvPicPr>
          <p:cNvPr id="15" name="object 21">
            <a:extLst>
              <a:ext uri="{FF2B5EF4-FFF2-40B4-BE49-F238E27FC236}">
                <a16:creationId xmlns:a16="http://schemas.microsoft.com/office/drawing/2014/main" id="{BAB80531-7609-432E-8F7B-B12DDB1A57F7}"/>
              </a:ext>
            </a:extLst>
          </p:cNvPr>
          <p:cNvPicPr/>
          <p:nvPr/>
        </p:nvPicPr>
        <p:blipFill>
          <a:blip r:embed="rId6" cstate="print"/>
          <a:stretch>
            <a:fillRect/>
          </a:stretch>
        </p:blipFill>
        <p:spPr>
          <a:xfrm>
            <a:off x="1687975" y="5588574"/>
            <a:ext cx="2233622" cy="305112"/>
          </a:xfrm>
          <a:prstGeom prst="rect">
            <a:avLst/>
          </a:prstGeom>
        </p:spPr>
      </p:pic>
      <p:pic>
        <p:nvPicPr>
          <p:cNvPr id="16" name="object 22">
            <a:extLst>
              <a:ext uri="{FF2B5EF4-FFF2-40B4-BE49-F238E27FC236}">
                <a16:creationId xmlns:a16="http://schemas.microsoft.com/office/drawing/2014/main" id="{A0A024F5-9618-4256-858E-CF0014BA0CC2}"/>
              </a:ext>
            </a:extLst>
          </p:cNvPr>
          <p:cNvPicPr/>
          <p:nvPr/>
        </p:nvPicPr>
        <p:blipFill>
          <a:blip r:embed="rId7" cstate="print"/>
          <a:stretch>
            <a:fillRect/>
          </a:stretch>
        </p:blipFill>
        <p:spPr>
          <a:xfrm>
            <a:off x="4773638" y="5637948"/>
            <a:ext cx="902207" cy="298039"/>
          </a:xfrm>
          <a:prstGeom prst="rect">
            <a:avLst/>
          </a:prstGeom>
        </p:spPr>
      </p:pic>
      <p:grpSp>
        <p:nvGrpSpPr>
          <p:cNvPr id="17" name="object 23">
            <a:extLst>
              <a:ext uri="{FF2B5EF4-FFF2-40B4-BE49-F238E27FC236}">
                <a16:creationId xmlns:a16="http://schemas.microsoft.com/office/drawing/2014/main" id="{FB09624F-1741-4C16-A22B-FAD9A1850C3C}"/>
              </a:ext>
            </a:extLst>
          </p:cNvPr>
          <p:cNvGrpSpPr/>
          <p:nvPr/>
        </p:nvGrpSpPr>
        <p:grpSpPr>
          <a:xfrm>
            <a:off x="4844482" y="2565252"/>
            <a:ext cx="840740" cy="2977515"/>
            <a:chOff x="11053571" y="3179064"/>
            <a:chExt cx="840740" cy="2977515"/>
          </a:xfrm>
        </p:grpSpPr>
        <p:sp>
          <p:nvSpPr>
            <p:cNvPr id="18" name="object 24">
              <a:extLst>
                <a:ext uri="{FF2B5EF4-FFF2-40B4-BE49-F238E27FC236}">
                  <a16:creationId xmlns:a16="http://schemas.microsoft.com/office/drawing/2014/main" id="{93EB34CF-FF54-4B9B-AD1E-F1DAF75337CC}"/>
                </a:ext>
              </a:extLst>
            </p:cNvPr>
            <p:cNvSpPr/>
            <p:nvPr/>
          </p:nvSpPr>
          <p:spPr>
            <a:xfrm>
              <a:off x="11413235" y="5086350"/>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B76FFD"/>
            </a:solidFill>
          </p:spPr>
          <p:txBody>
            <a:bodyPr wrap="square" lIns="0" tIns="0" rIns="0" bIns="0" rtlCol="0"/>
            <a:lstStyle/>
            <a:p>
              <a:endParaRPr/>
            </a:p>
          </p:txBody>
        </p:sp>
        <p:pic>
          <p:nvPicPr>
            <p:cNvPr id="19" name="object 25">
              <a:extLst>
                <a:ext uri="{FF2B5EF4-FFF2-40B4-BE49-F238E27FC236}">
                  <a16:creationId xmlns:a16="http://schemas.microsoft.com/office/drawing/2014/main" id="{328BB77F-EADF-48D5-93DD-9B8BC1DA9A97}"/>
                </a:ext>
              </a:extLst>
            </p:cNvPr>
            <p:cNvPicPr/>
            <p:nvPr/>
          </p:nvPicPr>
          <p:blipFill>
            <a:blip r:embed="rId8" cstate="print"/>
            <a:stretch>
              <a:fillRect/>
            </a:stretch>
          </p:blipFill>
          <p:spPr>
            <a:xfrm>
              <a:off x="11053571" y="3179064"/>
              <a:ext cx="840498" cy="2210562"/>
            </a:xfrm>
            <a:prstGeom prst="rect">
              <a:avLst/>
            </a:prstGeom>
          </p:spPr>
        </p:pic>
      </p:grpSp>
      <p:sp>
        <p:nvSpPr>
          <p:cNvPr id="21" name="文本框 19">
            <a:extLst>
              <a:ext uri="{FF2B5EF4-FFF2-40B4-BE49-F238E27FC236}">
                <a16:creationId xmlns:a16="http://schemas.microsoft.com/office/drawing/2014/main" id="{A382C63E-1190-045B-DC6D-EA34132D484A}"/>
              </a:ext>
            </a:extLst>
          </p:cNvPr>
          <p:cNvSpPr txBox="1"/>
          <p:nvPr/>
        </p:nvSpPr>
        <p:spPr>
          <a:xfrm>
            <a:off x="871149" y="1067238"/>
            <a:ext cx="10798420" cy="369332"/>
          </a:xfrm>
          <a:prstGeom prst="rect">
            <a:avLst/>
          </a:prstGeom>
          <a:noFill/>
        </p:spPr>
        <p:txBody>
          <a:bodyPr wrap="square">
            <a:spAutoFit/>
          </a:bodyPr>
          <a:lstStyle/>
          <a:p>
            <a:pPr marL="285750" indent="-285750">
              <a:buFont typeface="Arial" panose="020B0604020202020204" pitchFamily="34" charset="0"/>
              <a:buChar char="•"/>
            </a:pPr>
            <a:r>
              <a:rPr lang="en-US" altLang="zh-CN" b="1" dirty="0">
                <a:latin typeface="Arial" panose="020B0604020202020204" pitchFamily="34" charset="0"/>
                <a:cs typeface="Arial" panose="020B0604020202020204" pitchFamily="34" charset="0"/>
              </a:rPr>
              <a:t>Temporal dependencies</a:t>
            </a:r>
            <a:r>
              <a:rPr lang="en-US" altLang="zh-CN" dirty="0">
                <a:latin typeface="Arial" panose="020B0604020202020204" pitchFamily="34" charset="0"/>
                <a:cs typeface="Arial" panose="020B0604020202020204" pitchFamily="34" charset="0"/>
              </a:rPr>
              <a:t>.</a:t>
            </a:r>
            <a:r>
              <a:rPr lang="en-US" altLang="zh-CN" sz="1800" b="0" i="0" u="none" strike="noStrike" baseline="0" dirty="0">
                <a:latin typeface="Arial" panose="020B0604020202020204" pitchFamily="34" charset="0"/>
                <a:cs typeface="Arial" panose="020B0604020202020204" pitchFamily="34" charset="0"/>
              </a:rPr>
              <a:t> The flow of a region is affected by recent time intervals, both </a:t>
            </a:r>
            <a:r>
              <a:rPr lang="en-US" altLang="zh-CN" sz="1800" b="1" i="0" u="none" strike="noStrike" baseline="0" dirty="0">
                <a:latin typeface="Arial" panose="020B0604020202020204" pitchFamily="34" charset="0"/>
                <a:cs typeface="Arial" panose="020B0604020202020204" pitchFamily="34" charset="0"/>
              </a:rPr>
              <a:t>near</a:t>
            </a:r>
            <a:r>
              <a:rPr lang="en-US" altLang="zh-CN" sz="1800" b="0" i="0" u="none" strike="noStrike" baseline="0" dirty="0">
                <a:latin typeface="Arial" panose="020B0604020202020204" pitchFamily="34" charset="0"/>
                <a:cs typeface="Arial" panose="020B0604020202020204" pitchFamily="34" charset="0"/>
              </a:rPr>
              <a:t> and far.</a:t>
            </a:r>
            <a:endParaRPr lang="zh-CN" alt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D26737D-34CA-25ED-B423-F12058BE9F42}"/>
              </a:ext>
            </a:extLst>
          </p:cNvPr>
          <p:cNvSpPr txBox="1"/>
          <p:nvPr/>
        </p:nvSpPr>
        <p:spPr>
          <a:xfrm>
            <a:off x="8476528" y="1918921"/>
            <a:ext cx="1265090" cy="646331"/>
          </a:xfrm>
          <a:prstGeom prst="rect">
            <a:avLst/>
          </a:prstGeom>
          <a:noFill/>
        </p:spPr>
        <p:txBody>
          <a:bodyPr wrap="none" rtlCol="0">
            <a:spAutoFit/>
          </a:bodyPr>
          <a:lstStyle/>
          <a:p>
            <a:endParaRPr lang="en-US" dirty="0"/>
          </a:p>
          <a:p>
            <a:r>
              <a:rPr lang="en-US" dirty="0"/>
              <a:t>Closeness </a:t>
            </a:r>
          </a:p>
        </p:txBody>
      </p:sp>
      <p:pic>
        <p:nvPicPr>
          <p:cNvPr id="23" name="Graphic 22">
            <a:extLst>
              <a:ext uri="{FF2B5EF4-FFF2-40B4-BE49-F238E27FC236}">
                <a16:creationId xmlns:a16="http://schemas.microsoft.com/office/drawing/2014/main" id="{376B01D3-E189-8D6E-3212-0C96735FD2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65873" y="2200920"/>
            <a:ext cx="5486400" cy="3657600"/>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96F01C6-14F1-652F-F09A-01B4FA88DC7B}"/>
                  </a:ext>
                </a:extLst>
              </p:cNvPr>
              <p:cNvSpPr txBox="1"/>
              <p:nvPr/>
            </p:nvSpPr>
            <p:spPr>
              <a:xfrm>
                <a:off x="7085826" y="3399913"/>
                <a:ext cx="1390702" cy="497187"/>
              </a:xfrm>
              <a:prstGeom prst="rect">
                <a:avLst/>
              </a:prstGeom>
              <a:noFill/>
            </p:spPr>
            <p:txBody>
              <a:bodyPr wrap="none" rtlCol="0">
                <a:spAutoFit/>
              </a:bodyPr>
              <a:lstStyle/>
              <a:p>
                <a:r>
                  <a:rPr lang="en-US" dirty="0"/>
                  <a:t>Ratio =  </a:t>
                </a:r>
                <a14:m>
                  <m:oMath xmlns:m="http://schemas.openxmlformats.org/officeDocument/2006/math">
                    <m:f>
                      <m:fPr>
                        <m:ctrlPr>
                          <a:rPr lang="en-US" i="1" dirty="0" smtClean="0">
                            <a:solidFill>
                              <a:srgbClr val="836967"/>
                            </a:solidFill>
                            <a:latin typeface="Cambria Math" panose="02040503050406030204" pitchFamily="18" charset="0"/>
                          </a:rPr>
                        </m:ctrlPr>
                      </m:fPr>
                      <m:num>
                        <m:sSub>
                          <m:sSubPr>
                            <m:ctrlPr>
                              <a:rPr lang="en-US" i="1" dirty="0" smtClean="0">
                                <a:solidFill>
                                  <a:srgbClr val="836967"/>
                                </a:solidFill>
                                <a:latin typeface="Cambria Math" panose="02040503050406030204" pitchFamily="18" charset="0"/>
                              </a:rPr>
                            </m:ctrlPr>
                          </m:sSubPr>
                          <m:e>
                            <m:r>
                              <a:rPr lang="en-US" i="1" dirty="0" smtClean="0">
                                <a:latin typeface="Cambria Math" panose="02040503050406030204" pitchFamily="18" charset="0"/>
                              </a:rPr>
                              <m:t>𝑥</m:t>
                            </m:r>
                          </m:e>
                          <m:sub>
                            <m:r>
                              <a:rPr lang="en-US" i="1" dirty="0" smtClean="0">
                                <a:latin typeface="Cambria Math" panose="02040503050406030204" pitchFamily="18" charset="0"/>
                              </a:rPr>
                              <m:t>𝑡</m:t>
                            </m:r>
                          </m:sub>
                        </m:sSub>
                      </m:num>
                      <m:den>
                        <m:sSub>
                          <m:sSubPr>
                            <m:ctrlPr>
                              <a:rPr lang="en-US" i="1" dirty="0" smtClean="0">
                                <a:solidFill>
                                  <a:srgbClr val="836967"/>
                                </a:solidFill>
                                <a:latin typeface="Cambria Math" panose="02040503050406030204" pitchFamily="18" charset="0"/>
                              </a:rPr>
                            </m:ctrlPr>
                          </m:sSubPr>
                          <m:e>
                            <m:r>
                              <a:rPr lang="en-US" i="1" dirty="0" smtClean="0">
                                <a:latin typeface="Cambria Math" panose="02040503050406030204" pitchFamily="18" charset="0"/>
                              </a:rPr>
                              <m:t>𝑥</m:t>
                            </m:r>
                          </m:e>
                          <m:sub>
                            <m:r>
                              <a:rPr lang="en-US" i="1" dirty="0" smtClean="0">
                                <a:latin typeface="Cambria Math" panose="02040503050406030204" pitchFamily="18" charset="0"/>
                              </a:rPr>
                              <m:t>𝑡</m:t>
                            </m:r>
                            <m:r>
                              <a:rPr lang="en-US" i="0" dirty="0" smtClean="0">
                                <a:latin typeface="Cambria Math" panose="02040503050406030204" pitchFamily="18" charset="0"/>
                              </a:rPr>
                              <m:t>−1</m:t>
                            </m:r>
                          </m:sub>
                        </m:sSub>
                      </m:den>
                    </m:f>
                  </m:oMath>
                </a14:m>
                <a:endParaRPr lang="en-US" dirty="0"/>
              </a:p>
            </p:txBody>
          </p:sp>
        </mc:Choice>
        <mc:Fallback xmlns="">
          <p:sp>
            <p:nvSpPr>
              <p:cNvPr id="24" name="TextBox 23">
                <a:extLst>
                  <a:ext uri="{FF2B5EF4-FFF2-40B4-BE49-F238E27FC236}">
                    <a16:creationId xmlns:a16="http://schemas.microsoft.com/office/drawing/2014/main" id="{D96F01C6-14F1-652F-F09A-01B4FA88DC7B}"/>
                  </a:ext>
                </a:extLst>
              </p:cNvPr>
              <p:cNvSpPr txBox="1">
                <a:spLocks noRot="1" noChangeAspect="1" noMove="1" noResize="1" noEditPoints="1" noAdjustHandles="1" noChangeArrowheads="1" noChangeShapeType="1" noTextEdit="1"/>
              </p:cNvSpPr>
              <p:nvPr/>
            </p:nvSpPr>
            <p:spPr>
              <a:xfrm>
                <a:off x="7085826" y="3399913"/>
                <a:ext cx="1390702" cy="497187"/>
              </a:xfrm>
              <a:prstGeom prst="rect">
                <a:avLst/>
              </a:prstGeom>
              <a:blipFill>
                <a:blip r:embed="rId11"/>
                <a:stretch>
                  <a:fillRect l="-3493" b="-1235"/>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D6258DE2-916F-3F46-A653-D5CD24B2F1B6}"/>
              </a:ext>
            </a:extLst>
          </p:cNvPr>
          <p:cNvSpPr txBox="1"/>
          <p:nvPr/>
        </p:nvSpPr>
        <p:spPr>
          <a:xfrm>
            <a:off x="6749143" y="6048651"/>
            <a:ext cx="4564070" cy="369332"/>
          </a:xfrm>
          <a:prstGeom prst="rect">
            <a:avLst/>
          </a:prstGeom>
          <a:noFill/>
        </p:spPr>
        <p:txBody>
          <a:bodyPr wrap="none" rtlCol="0">
            <a:spAutoFit/>
          </a:bodyPr>
          <a:lstStyle/>
          <a:p>
            <a:r>
              <a:rPr lang="en-US" dirty="0"/>
              <a:t>The flow data is close to the recent intervals.</a:t>
            </a:r>
          </a:p>
        </p:txBody>
      </p:sp>
      <p:pic>
        <p:nvPicPr>
          <p:cNvPr id="3" name="Audio 2">
            <a:hlinkClick r:id="" action="ppaction://media"/>
            <a:extLst>
              <a:ext uri="{FF2B5EF4-FFF2-40B4-BE49-F238E27FC236}">
                <a16:creationId xmlns:a16="http://schemas.microsoft.com/office/drawing/2014/main" id="{F48F7144-F6C3-3690-EF0D-646E8608220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0543397"/>
      </p:ext>
    </p:extLst>
  </p:cSld>
  <p:clrMapOvr>
    <a:masterClrMapping/>
  </p:clrMapOvr>
  <mc:AlternateContent xmlns:mc="http://schemas.openxmlformats.org/markup-compatibility/2006" xmlns:p14="http://schemas.microsoft.com/office/powerpoint/2010/main">
    <mc:Choice Requires="p14">
      <p:transition spd="slow" p14:dur="2000" advTm="36827"/>
    </mc:Choice>
    <mc:Fallback xmlns="">
      <p:transition spd="slow" advTm="36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12DDDA-1453-48DD-9826-4D5AB2907F00}"/>
              </a:ext>
            </a:extLst>
          </p:cNvPr>
          <p:cNvSpPr>
            <a:spLocks noGrp="1"/>
          </p:cNvSpPr>
          <p:nvPr>
            <p:ph type="title"/>
          </p:nvPr>
        </p:nvSpPr>
        <p:spPr>
          <a:xfrm>
            <a:off x="2709333" y="-89345"/>
            <a:ext cx="6773334" cy="1325563"/>
          </a:xfrm>
        </p:spPr>
        <p:txBody>
          <a:bodyPr/>
          <a:lstStyle/>
          <a:p>
            <a:r>
              <a:rPr lang="en-US" altLang="zh-CN" b="1" dirty="0">
                <a:latin typeface="Arial" panose="020B0604020202020204" pitchFamily="34" charset="0"/>
                <a:cs typeface="Arial" panose="020B0604020202020204" pitchFamily="34" charset="0"/>
              </a:rPr>
              <a:t>Problem Formation</a:t>
            </a:r>
            <a:endParaRPr lang="zh-CN" altLang="en-US" b="1" dirty="0"/>
          </a:p>
        </p:txBody>
      </p:sp>
      <p:sp>
        <p:nvSpPr>
          <p:cNvPr id="5" name="文本框 4">
            <a:extLst>
              <a:ext uri="{FF2B5EF4-FFF2-40B4-BE49-F238E27FC236}">
                <a16:creationId xmlns:a16="http://schemas.microsoft.com/office/drawing/2014/main" id="{2F36BF06-CDAE-4BB8-AE18-A40361CFF381}"/>
              </a:ext>
            </a:extLst>
          </p:cNvPr>
          <p:cNvSpPr txBox="1"/>
          <p:nvPr/>
        </p:nvSpPr>
        <p:spPr>
          <a:xfrm>
            <a:off x="990718" y="999480"/>
            <a:ext cx="10422467" cy="369332"/>
          </a:xfrm>
          <a:prstGeom prst="rect">
            <a:avLst/>
          </a:prstGeom>
          <a:noFill/>
        </p:spPr>
        <p:txBody>
          <a:bodyPr wrap="square">
            <a:spAutoFit/>
          </a:bodyPr>
          <a:lstStyle/>
          <a:p>
            <a:r>
              <a:rPr lang="en-US" altLang="zh-CN" dirty="0"/>
              <a:t>Given historical data, traffic flow prediction aims to predict the traffic flow in the future.</a:t>
            </a:r>
            <a:endParaRPr lang="zh-CN" altLang="en-US" dirty="0"/>
          </a:p>
        </p:txBody>
      </p:sp>
      <p:grpSp>
        <p:nvGrpSpPr>
          <p:cNvPr id="6" name="object 10">
            <a:extLst>
              <a:ext uri="{FF2B5EF4-FFF2-40B4-BE49-F238E27FC236}">
                <a16:creationId xmlns:a16="http://schemas.microsoft.com/office/drawing/2014/main" id="{ACCEDE0A-325B-4956-849D-D960C53DCE71}"/>
              </a:ext>
            </a:extLst>
          </p:cNvPr>
          <p:cNvGrpSpPr/>
          <p:nvPr/>
        </p:nvGrpSpPr>
        <p:grpSpPr>
          <a:xfrm>
            <a:off x="1037403" y="2693394"/>
            <a:ext cx="4759239" cy="2324354"/>
            <a:chOff x="8285225" y="3189732"/>
            <a:chExt cx="4759239" cy="2324354"/>
          </a:xfrm>
        </p:grpSpPr>
        <p:pic>
          <p:nvPicPr>
            <p:cNvPr id="7" name="object 11">
              <a:extLst>
                <a:ext uri="{FF2B5EF4-FFF2-40B4-BE49-F238E27FC236}">
                  <a16:creationId xmlns:a16="http://schemas.microsoft.com/office/drawing/2014/main" id="{881FCA3B-4E40-431B-A7F0-AF46D40B4BAB}"/>
                </a:ext>
              </a:extLst>
            </p:cNvPr>
            <p:cNvPicPr/>
            <p:nvPr/>
          </p:nvPicPr>
          <p:blipFill>
            <a:blip r:embed="rId5" cstate="print"/>
            <a:stretch>
              <a:fillRect/>
            </a:stretch>
          </p:blipFill>
          <p:spPr>
            <a:xfrm>
              <a:off x="8293608" y="3189732"/>
              <a:ext cx="831354" cy="2184654"/>
            </a:xfrm>
            <a:prstGeom prst="rect">
              <a:avLst/>
            </a:prstGeom>
          </p:spPr>
        </p:pic>
        <p:pic>
          <p:nvPicPr>
            <p:cNvPr id="8" name="object 12">
              <a:extLst>
                <a:ext uri="{FF2B5EF4-FFF2-40B4-BE49-F238E27FC236}">
                  <a16:creationId xmlns:a16="http://schemas.microsoft.com/office/drawing/2014/main" id="{0CD40758-44CD-4882-A0C9-5DF372C2A84B}"/>
                </a:ext>
              </a:extLst>
            </p:cNvPr>
            <p:cNvPicPr/>
            <p:nvPr/>
          </p:nvPicPr>
          <p:blipFill>
            <a:blip r:embed="rId5" cstate="print"/>
            <a:stretch>
              <a:fillRect/>
            </a:stretch>
          </p:blipFill>
          <p:spPr>
            <a:xfrm>
              <a:off x="8987028" y="3189732"/>
              <a:ext cx="831354" cy="2184654"/>
            </a:xfrm>
            <a:prstGeom prst="rect">
              <a:avLst/>
            </a:prstGeom>
          </p:spPr>
        </p:pic>
        <p:pic>
          <p:nvPicPr>
            <p:cNvPr id="9" name="object 13">
              <a:extLst>
                <a:ext uri="{FF2B5EF4-FFF2-40B4-BE49-F238E27FC236}">
                  <a16:creationId xmlns:a16="http://schemas.microsoft.com/office/drawing/2014/main" id="{955FA7B0-32F9-4A9B-964D-6A9CCE662D5F}"/>
                </a:ext>
              </a:extLst>
            </p:cNvPr>
            <p:cNvPicPr/>
            <p:nvPr/>
          </p:nvPicPr>
          <p:blipFill>
            <a:blip r:embed="rId5" cstate="print"/>
            <a:stretch>
              <a:fillRect/>
            </a:stretch>
          </p:blipFill>
          <p:spPr>
            <a:xfrm>
              <a:off x="9680448" y="3189732"/>
              <a:ext cx="831354" cy="2184654"/>
            </a:xfrm>
            <a:prstGeom prst="rect">
              <a:avLst/>
            </a:prstGeom>
          </p:spPr>
        </p:pic>
        <p:pic>
          <p:nvPicPr>
            <p:cNvPr id="10" name="object 14">
              <a:extLst>
                <a:ext uri="{FF2B5EF4-FFF2-40B4-BE49-F238E27FC236}">
                  <a16:creationId xmlns:a16="http://schemas.microsoft.com/office/drawing/2014/main" id="{11EE4A33-0058-44A6-9FB6-4D2A3EBDE069}"/>
                </a:ext>
              </a:extLst>
            </p:cNvPr>
            <p:cNvPicPr/>
            <p:nvPr/>
          </p:nvPicPr>
          <p:blipFill>
            <a:blip r:embed="rId5" cstate="print"/>
            <a:stretch>
              <a:fillRect/>
            </a:stretch>
          </p:blipFill>
          <p:spPr>
            <a:xfrm>
              <a:off x="10373868" y="3189732"/>
              <a:ext cx="831354" cy="2184654"/>
            </a:xfrm>
            <a:prstGeom prst="rect">
              <a:avLst/>
            </a:prstGeom>
          </p:spPr>
        </p:pic>
        <p:pic>
          <p:nvPicPr>
            <p:cNvPr id="11" name="object 15">
              <a:extLst>
                <a:ext uri="{FF2B5EF4-FFF2-40B4-BE49-F238E27FC236}">
                  <a16:creationId xmlns:a16="http://schemas.microsoft.com/office/drawing/2014/main" id="{9D3F4993-7569-4EAB-8E49-B25867A15198}"/>
                </a:ext>
              </a:extLst>
            </p:cNvPr>
            <p:cNvPicPr/>
            <p:nvPr/>
          </p:nvPicPr>
          <p:blipFill>
            <a:blip r:embed="rId5" cstate="print"/>
            <a:stretch>
              <a:fillRect/>
            </a:stretch>
          </p:blipFill>
          <p:spPr>
            <a:xfrm>
              <a:off x="11067288" y="3189732"/>
              <a:ext cx="831354" cy="2184654"/>
            </a:xfrm>
            <a:prstGeom prst="rect">
              <a:avLst/>
            </a:prstGeom>
          </p:spPr>
        </p:pic>
        <p:sp>
          <p:nvSpPr>
            <p:cNvPr id="12" name="object 16">
              <a:extLst>
                <a:ext uri="{FF2B5EF4-FFF2-40B4-BE49-F238E27FC236}">
                  <a16:creationId xmlns:a16="http://schemas.microsoft.com/office/drawing/2014/main" id="{EE76707A-5C0C-4706-837A-2F57FEB6E536}"/>
                </a:ext>
              </a:extLst>
            </p:cNvPr>
            <p:cNvSpPr/>
            <p:nvPr/>
          </p:nvSpPr>
          <p:spPr>
            <a:xfrm>
              <a:off x="8285225" y="5367587"/>
              <a:ext cx="4759239" cy="146499"/>
            </a:xfrm>
            <a:custGeom>
              <a:avLst/>
              <a:gdLst/>
              <a:ahLst/>
              <a:cxnLst/>
              <a:rect l="l" t="t" r="r" b="b"/>
              <a:pathLst>
                <a:path w="3418204" h="127000">
                  <a:moveTo>
                    <a:pt x="3290697" y="0"/>
                  </a:moveTo>
                  <a:lnTo>
                    <a:pt x="3290697" y="127000"/>
                  </a:lnTo>
                  <a:lnTo>
                    <a:pt x="3397885" y="73405"/>
                  </a:lnTo>
                  <a:lnTo>
                    <a:pt x="3303397" y="73405"/>
                  </a:lnTo>
                  <a:lnTo>
                    <a:pt x="3303397" y="53593"/>
                  </a:lnTo>
                  <a:lnTo>
                    <a:pt x="3397884" y="53593"/>
                  </a:lnTo>
                  <a:lnTo>
                    <a:pt x="3290697" y="0"/>
                  </a:lnTo>
                  <a:close/>
                </a:path>
                <a:path w="3418204" h="127000">
                  <a:moveTo>
                    <a:pt x="3290697" y="53593"/>
                  </a:moveTo>
                  <a:lnTo>
                    <a:pt x="0" y="53593"/>
                  </a:lnTo>
                  <a:lnTo>
                    <a:pt x="0" y="73405"/>
                  </a:lnTo>
                  <a:lnTo>
                    <a:pt x="3290697" y="73405"/>
                  </a:lnTo>
                  <a:lnTo>
                    <a:pt x="3290697" y="53593"/>
                  </a:lnTo>
                  <a:close/>
                </a:path>
                <a:path w="3418204" h="127000">
                  <a:moveTo>
                    <a:pt x="3397884" y="53593"/>
                  </a:moveTo>
                  <a:lnTo>
                    <a:pt x="3303397" y="53593"/>
                  </a:lnTo>
                  <a:lnTo>
                    <a:pt x="3303397" y="73405"/>
                  </a:lnTo>
                  <a:lnTo>
                    <a:pt x="3397885" y="73405"/>
                  </a:lnTo>
                  <a:lnTo>
                    <a:pt x="3417697" y="63500"/>
                  </a:lnTo>
                  <a:lnTo>
                    <a:pt x="3397884" y="53593"/>
                  </a:lnTo>
                  <a:close/>
                </a:path>
              </a:pathLst>
            </a:custGeom>
            <a:solidFill>
              <a:srgbClr val="0000FF"/>
            </a:solidFill>
          </p:spPr>
          <p:txBody>
            <a:bodyPr wrap="square" lIns="0" tIns="0" rIns="0" bIns="0" rtlCol="0"/>
            <a:lstStyle/>
            <a:p>
              <a:endParaRPr/>
            </a:p>
          </p:txBody>
        </p:sp>
      </p:grpSp>
      <p:sp>
        <p:nvSpPr>
          <p:cNvPr id="13" name="object 17">
            <a:extLst>
              <a:ext uri="{FF2B5EF4-FFF2-40B4-BE49-F238E27FC236}">
                <a16:creationId xmlns:a16="http://schemas.microsoft.com/office/drawing/2014/main" id="{AFD15AC3-4840-4D62-8080-8CD8518CE9F1}"/>
              </a:ext>
            </a:extLst>
          </p:cNvPr>
          <p:cNvSpPr txBox="1"/>
          <p:nvPr/>
        </p:nvSpPr>
        <p:spPr>
          <a:xfrm>
            <a:off x="5542219" y="4644115"/>
            <a:ext cx="118110" cy="330835"/>
          </a:xfrm>
          <a:prstGeom prst="rect">
            <a:avLst/>
          </a:prstGeom>
        </p:spPr>
        <p:txBody>
          <a:bodyPr vert="horz" wrap="square" lIns="0" tIns="12700" rIns="0" bIns="0" rtlCol="0">
            <a:spAutoFit/>
          </a:bodyPr>
          <a:lstStyle/>
          <a:p>
            <a:pPr marL="12700">
              <a:lnSpc>
                <a:spcPct val="100000"/>
              </a:lnSpc>
              <a:spcBef>
                <a:spcPts val="100"/>
              </a:spcBef>
            </a:pPr>
            <a:r>
              <a:rPr sz="2000" b="1" i="1" dirty="0">
                <a:solidFill>
                  <a:srgbClr val="0000FF"/>
                </a:solidFill>
                <a:latin typeface="Cambria"/>
                <a:cs typeface="Cambria"/>
              </a:rPr>
              <a:t>t</a:t>
            </a:r>
            <a:endParaRPr sz="2000">
              <a:latin typeface="Cambria"/>
              <a:cs typeface="Cambria"/>
            </a:endParaRPr>
          </a:p>
        </p:txBody>
      </p:sp>
      <p:sp>
        <p:nvSpPr>
          <p:cNvPr id="14" name="object 20">
            <a:extLst>
              <a:ext uri="{FF2B5EF4-FFF2-40B4-BE49-F238E27FC236}">
                <a16:creationId xmlns:a16="http://schemas.microsoft.com/office/drawing/2014/main" id="{ED35FBE5-6924-4FBC-8FDD-EFDFCA7D3051}"/>
              </a:ext>
            </a:extLst>
          </p:cNvPr>
          <p:cNvSpPr/>
          <p:nvPr/>
        </p:nvSpPr>
        <p:spPr>
          <a:xfrm>
            <a:off x="1461463" y="5007525"/>
            <a:ext cx="2611120" cy="411480"/>
          </a:xfrm>
          <a:custGeom>
            <a:avLst/>
            <a:gdLst/>
            <a:ahLst/>
            <a:cxnLst/>
            <a:rect l="l" t="t" r="r" b="b"/>
            <a:pathLst>
              <a:path w="2611120" h="411479">
                <a:moveTo>
                  <a:pt x="2610612" y="0"/>
                </a:moveTo>
                <a:lnTo>
                  <a:pt x="2604970" y="47174"/>
                </a:lnTo>
                <a:lnTo>
                  <a:pt x="2588901" y="90479"/>
                </a:lnTo>
                <a:lnTo>
                  <a:pt x="2563685" y="128679"/>
                </a:lnTo>
                <a:lnTo>
                  <a:pt x="2530605" y="160541"/>
                </a:lnTo>
                <a:lnTo>
                  <a:pt x="2490943" y="184828"/>
                </a:lnTo>
                <a:lnTo>
                  <a:pt x="2445980" y="200306"/>
                </a:lnTo>
                <a:lnTo>
                  <a:pt x="2396998" y="205740"/>
                </a:lnTo>
                <a:lnTo>
                  <a:pt x="1518920" y="205740"/>
                </a:lnTo>
                <a:lnTo>
                  <a:pt x="1469937" y="211173"/>
                </a:lnTo>
                <a:lnTo>
                  <a:pt x="1424974" y="226651"/>
                </a:lnTo>
                <a:lnTo>
                  <a:pt x="1385312" y="250938"/>
                </a:lnTo>
                <a:lnTo>
                  <a:pt x="1352232" y="282800"/>
                </a:lnTo>
                <a:lnTo>
                  <a:pt x="1327016" y="321000"/>
                </a:lnTo>
                <a:lnTo>
                  <a:pt x="1310947" y="364305"/>
                </a:lnTo>
                <a:lnTo>
                  <a:pt x="1305305" y="411480"/>
                </a:lnTo>
                <a:lnTo>
                  <a:pt x="1299664" y="364305"/>
                </a:lnTo>
                <a:lnTo>
                  <a:pt x="1283595" y="321000"/>
                </a:lnTo>
                <a:lnTo>
                  <a:pt x="1258379" y="282800"/>
                </a:lnTo>
                <a:lnTo>
                  <a:pt x="1225299" y="250938"/>
                </a:lnTo>
                <a:lnTo>
                  <a:pt x="1185637" y="226651"/>
                </a:lnTo>
                <a:lnTo>
                  <a:pt x="1140674" y="211173"/>
                </a:lnTo>
                <a:lnTo>
                  <a:pt x="1091692" y="205740"/>
                </a:lnTo>
                <a:lnTo>
                  <a:pt x="213614" y="205740"/>
                </a:lnTo>
                <a:lnTo>
                  <a:pt x="164631" y="200306"/>
                </a:lnTo>
                <a:lnTo>
                  <a:pt x="119668" y="184828"/>
                </a:lnTo>
                <a:lnTo>
                  <a:pt x="80006" y="160541"/>
                </a:lnTo>
                <a:lnTo>
                  <a:pt x="46926" y="128679"/>
                </a:lnTo>
                <a:lnTo>
                  <a:pt x="21710" y="90479"/>
                </a:lnTo>
                <a:lnTo>
                  <a:pt x="5641" y="47174"/>
                </a:lnTo>
                <a:lnTo>
                  <a:pt x="0" y="0"/>
                </a:lnTo>
              </a:path>
            </a:pathLst>
          </a:custGeom>
          <a:ln w="19812">
            <a:solidFill>
              <a:srgbClr val="FF0000"/>
            </a:solidFill>
          </a:ln>
        </p:spPr>
        <p:txBody>
          <a:bodyPr wrap="square" lIns="0" tIns="0" rIns="0" bIns="0" rtlCol="0"/>
          <a:lstStyle/>
          <a:p>
            <a:endParaRPr/>
          </a:p>
        </p:txBody>
      </p:sp>
      <p:pic>
        <p:nvPicPr>
          <p:cNvPr id="15" name="object 21">
            <a:extLst>
              <a:ext uri="{FF2B5EF4-FFF2-40B4-BE49-F238E27FC236}">
                <a16:creationId xmlns:a16="http://schemas.microsoft.com/office/drawing/2014/main" id="{BAB80531-7609-432E-8F7B-B12DDB1A57F7}"/>
              </a:ext>
            </a:extLst>
          </p:cNvPr>
          <p:cNvPicPr/>
          <p:nvPr/>
        </p:nvPicPr>
        <p:blipFill>
          <a:blip r:embed="rId6" cstate="print"/>
          <a:stretch>
            <a:fillRect/>
          </a:stretch>
        </p:blipFill>
        <p:spPr>
          <a:xfrm>
            <a:off x="1687975" y="5588574"/>
            <a:ext cx="2233622" cy="305112"/>
          </a:xfrm>
          <a:prstGeom prst="rect">
            <a:avLst/>
          </a:prstGeom>
        </p:spPr>
      </p:pic>
      <p:pic>
        <p:nvPicPr>
          <p:cNvPr id="16" name="object 22">
            <a:extLst>
              <a:ext uri="{FF2B5EF4-FFF2-40B4-BE49-F238E27FC236}">
                <a16:creationId xmlns:a16="http://schemas.microsoft.com/office/drawing/2014/main" id="{A0A024F5-9618-4256-858E-CF0014BA0CC2}"/>
              </a:ext>
            </a:extLst>
          </p:cNvPr>
          <p:cNvPicPr/>
          <p:nvPr/>
        </p:nvPicPr>
        <p:blipFill>
          <a:blip r:embed="rId7" cstate="print"/>
          <a:stretch>
            <a:fillRect/>
          </a:stretch>
        </p:blipFill>
        <p:spPr>
          <a:xfrm>
            <a:off x="4773638" y="5637948"/>
            <a:ext cx="902207" cy="298039"/>
          </a:xfrm>
          <a:prstGeom prst="rect">
            <a:avLst/>
          </a:prstGeom>
        </p:spPr>
      </p:pic>
      <p:grpSp>
        <p:nvGrpSpPr>
          <p:cNvPr id="17" name="object 23">
            <a:extLst>
              <a:ext uri="{FF2B5EF4-FFF2-40B4-BE49-F238E27FC236}">
                <a16:creationId xmlns:a16="http://schemas.microsoft.com/office/drawing/2014/main" id="{FB09624F-1741-4C16-A22B-FAD9A1850C3C}"/>
              </a:ext>
            </a:extLst>
          </p:cNvPr>
          <p:cNvGrpSpPr/>
          <p:nvPr/>
        </p:nvGrpSpPr>
        <p:grpSpPr>
          <a:xfrm>
            <a:off x="4844482" y="2565252"/>
            <a:ext cx="840740" cy="2977515"/>
            <a:chOff x="11053571" y="3179064"/>
            <a:chExt cx="840740" cy="2977515"/>
          </a:xfrm>
        </p:grpSpPr>
        <p:sp>
          <p:nvSpPr>
            <p:cNvPr id="18" name="object 24">
              <a:extLst>
                <a:ext uri="{FF2B5EF4-FFF2-40B4-BE49-F238E27FC236}">
                  <a16:creationId xmlns:a16="http://schemas.microsoft.com/office/drawing/2014/main" id="{93EB34CF-FF54-4B9B-AD1E-F1DAF75337CC}"/>
                </a:ext>
              </a:extLst>
            </p:cNvPr>
            <p:cNvSpPr/>
            <p:nvPr/>
          </p:nvSpPr>
          <p:spPr>
            <a:xfrm>
              <a:off x="11413235" y="5086350"/>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B76FFD"/>
            </a:solidFill>
          </p:spPr>
          <p:txBody>
            <a:bodyPr wrap="square" lIns="0" tIns="0" rIns="0" bIns="0" rtlCol="0"/>
            <a:lstStyle/>
            <a:p>
              <a:endParaRPr/>
            </a:p>
          </p:txBody>
        </p:sp>
        <p:pic>
          <p:nvPicPr>
            <p:cNvPr id="19" name="object 25">
              <a:extLst>
                <a:ext uri="{FF2B5EF4-FFF2-40B4-BE49-F238E27FC236}">
                  <a16:creationId xmlns:a16="http://schemas.microsoft.com/office/drawing/2014/main" id="{328BB77F-EADF-48D5-93DD-9B8BC1DA9A97}"/>
                </a:ext>
              </a:extLst>
            </p:cNvPr>
            <p:cNvPicPr/>
            <p:nvPr/>
          </p:nvPicPr>
          <p:blipFill>
            <a:blip r:embed="rId8" cstate="print"/>
            <a:stretch>
              <a:fillRect/>
            </a:stretch>
          </p:blipFill>
          <p:spPr>
            <a:xfrm>
              <a:off x="11053571" y="3179064"/>
              <a:ext cx="840498" cy="2210562"/>
            </a:xfrm>
            <a:prstGeom prst="rect">
              <a:avLst/>
            </a:prstGeom>
          </p:spPr>
        </p:pic>
      </p:grpSp>
      <p:sp>
        <p:nvSpPr>
          <p:cNvPr id="21" name="文本框 19">
            <a:extLst>
              <a:ext uri="{FF2B5EF4-FFF2-40B4-BE49-F238E27FC236}">
                <a16:creationId xmlns:a16="http://schemas.microsoft.com/office/drawing/2014/main" id="{A382C63E-1190-045B-DC6D-EA34132D484A}"/>
              </a:ext>
            </a:extLst>
          </p:cNvPr>
          <p:cNvSpPr txBox="1"/>
          <p:nvPr/>
        </p:nvSpPr>
        <p:spPr>
          <a:xfrm>
            <a:off x="1037403" y="1538815"/>
            <a:ext cx="10798420" cy="369332"/>
          </a:xfrm>
          <a:prstGeom prst="rect">
            <a:avLst/>
          </a:prstGeom>
          <a:noFill/>
        </p:spPr>
        <p:txBody>
          <a:bodyPr wrap="square">
            <a:spAutoFit/>
          </a:bodyPr>
          <a:lstStyle/>
          <a:p>
            <a:pPr marL="285750" indent="-285750">
              <a:buFont typeface="Arial" panose="020B0604020202020204" pitchFamily="34" charset="0"/>
              <a:buChar char="•"/>
            </a:pPr>
            <a:r>
              <a:rPr lang="en-US" altLang="zh-CN" b="1" dirty="0">
                <a:latin typeface="Arial" panose="020B0604020202020204" pitchFamily="34" charset="0"/>
                <a:cs typeface="Arial" panose="020B0604020202020204" pitchFamily="34" charset="0"/>
              </a:rPr>
              <a:t>Temporal dependencies</a:t>
            </a:r>
            <a:r>
              <a:rPr lang="en-US" altLang="zh-CN" dirty="0">
                <a:latin typeface="Arial" panose="020B0604020202020204" pitchFamily="34" charset="0"/>
                <a:cs typeface="Arial" panose="020B0604020202020204" pitchFamily="34" charset="0"/>
              </a:rPr>
              <a:t>.</a:t>
            </a:r>
            <a:r>
              <a:rPr lang="en-US" altLang="zh-CN" sz="1800" b="0" i="0" u="none" strike="noStrike" baseline="0" dirty="0">
                <a:latin typeface="Arial" panose="020B0604020202020204" pitchFamily="34" charset="0"/>
                <a:cs typeface="Arial" panose="020B0604020202020204" pitchFamily="34" charset="0"/>
              </a:rPr>
              <a:t> The flow of a region is affected by recent time intervals, both </a:t>
            </a:r>
            <a:r>
              <a:rPr lang="en-US" altLang="zh-CN" sz="1800" b="1" i="0" u="none" strike="noStrike" baseline="0" dirty="0">
                <a:latin typeface="Arial" panose="020B0604020202020204" pitchFamily="34" charset="0"/>
                <a:cs typeface="Arial" panose="020B0604020202020204" pitchFamily="34" charset="0"/>
              </a:rPr>
              <a:t>near</a:t>
            </a:r>
            <a:r>
              <a:rPr lang="en-US" altLang="zh-CN" sz="1800" b="0" i="0" u="none" strike="noStrike" baseline="0" dirty="0">
                <a:latin typeface="Arial" panose="020B0604020202020204" pitchFamily="34" charset="0"/>
                <a:cs typeface="Arial" panose="020B0604020202020204" pitchFamily="34" charset="0"/>
              </a:rPr>
              <a:t> and far.</a:t>
            </a:r>
            <a:endParaRPr lang="zh-CN" alt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D26737D-34CA-25ED-B423-F12058BE9F42}"/>
              </a:ext>
            </a:extLst>
          </p:cNvPr>
          <p:cNvSpPr txBox="1"/>
          <p:nvPr/>
        </p:nvSpPr>
        <p:spPr>
          <a:xfrm>
            <a:off x="8476528" y="1918921"/>
            <a:ext cx="1265090" cy="646331"/>
          </a:xfrm>
          <a:prstGeom prst="rect">
            <a:avLst/>
          </a:prstGeom>
          <a:noFill/>
        </p:spPr>
        <p:txBody>
          <a:bodyPr wrap="none" rtlCol="0">
            <a:spAutoFit/>
          </a:bodyPr>
          <a:lstStyle/>
          <a:p>
            <a:endParaRPr lang="en-US" dirty="0"/>
          </a:p>
          <a:p>
            <a:r>
              <a:rPr lang="en-US" dirty="0"/>
              <a:t>Periodicity </a:t>
            </a:r>
          </a:p>
        </p:txBody>
      </p:sp>
      <p:sp>
        <p:nvSpPr>
          <p:cNvPr id="25" name="TextBox 24">
            <a:extLst>
              <a:ext uri="{FF2B5EF4-FFF2-40B4-BE49-F238E27FC236}">
                <a16:creationId xmlns:a16="http://schemas.microsoft.com/office/drawing/2014/main" id="{D6258DE2-916F-3F46-A653-D5CD24B2F1B6}"/>
              </a:ext>
            </a:extLst>
          </p:cNvPr>
          <p:cNvSpPr txBox="1"/>
          <p:nvPr/>
        </p:nvSpPr>
        <p:spPr>
          <a:xfrm>
            <a:off x="6595672" y="5489188"/>
            <a:ext cx="4948791" cy="369332"/>
          </a:xfrm>
          <a:prstGeom prst="rect">
            <a:avLst/>
          </a:prstGeom>
          <a:noFill/>
        </p:spPr>
        <p:txBody>
          <a:bodyPr wrap="none" rtlCol="0">
            <a:spAutoFit/>
          </a:bodyPr>
          <a:lstStyle/>
          <a:p>
            <a:r>
              <a:rPr lang="en-US" dirty="0"/>
              <a:t>The flow data is relevant to the remote intervals.</a:t>
            </a:r>
          </a:p>
        </p:txBody>
      </p:sp>
      <p:sp>
        <p:nvSpPr>
          <p:cNvPr id="26" name="object 106">
            <a:extLst>
              <a:ext uri="{FF2B5EF4-FFF2-40B4-BE49-F238E27FC236}">
                <a16:creationId xmlns:a16="http://schemas.microsoft.com/office/drawing/2014/main" id="{7AA31ADE-6E09-D63E-A463-CF1A59151408}"/>
              </a:ext>
            </a:extLst>
          </p:cNvPr>
          <p:cNvSpPr/>
          <p:nvPr/>
        </p:nvSpPr>
        <p:spPr>
          <a:xfrm>
            <a:off x="6760690" y="2693394"/>
            <a:ext cx="4482075" cy="2324354"/>
          </a:xfrm>
          <a:prstGeom prst="rect">
            <a:avLst/>
          </a:prstGeom>
          <a:blipFill>
            <a:blip r:embed="rId9" cstate="print"/>
            <a:stretch>
              <a:fillRect/>
            </a:stretch>
          </a:blipFill>
        </p:spPr>
        <p:txBody>
          <a:bodyPr wrap="square" lIns="0" tIns="0" rIns="0" bIns="0" rtlCol="0">
            <a:spAutoFit/>
          </a:bodyPr>
          <a:lstStyle/>
          <a:p>
            <a:endParaRPr dirty="0">
              <a:latin typeface="Times New Roman" panose="02020603050405020304" pitchFamily="18" charset="0"/>
              <a:cs typeface="Times New Roman" panose="02020603050405020304" pitchFamily="18" charset="0"/>
            </a:endParaRPr>
          </a:p>
        </p:txBody>
      </p:sp>
      <p:sp>
        <p:nvSpPr>
          <p:cNvPr id="27" name="文本框 155">
            <a:extLst>
              <a:ext uri="{FF2B5EF4-FFF2-40B4-BE49-F238E27FC236}">
                <a16:creationId xmlns:a16="http://schemas.microsoft.com/office/drawing/2014/main" id="{A4322888-8603-452C-7FE6-587B563B5040}"/>
              </a:ext>
            </a:extLst>
          </p:cNvPr>
          <p:cNvSpPr txBox="1"/>
          <p:nvPr/>
        </p:nvSpPr>
        <p:spPr>
          <a:xfrm>
            <a:off x="8675932" y="4974950"/>
            <a:ext cx="1706665" cy="276999"/>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Time Slot</a:t>
            </a:r>
            <a:endParaRPr lang="zh-CN" altLang="en-US" sz="1200" dirty="0">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E58965DC-03D4-479A-4586-E1DB92C6AEC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62556243"/>
      </p:ext>
    </p:extLst>
  </p:cSld>
  <p:clrMapOvr>
    <a:masterClrMapping/>
  </p:clrMapOvr>
  <mc:AlternateContent xmlns:mc="http://schemas.openxmlformats.org/markup-compatibility/2006" xmlns:p14="http://schemas.microsoft.com/office/powerpoint/2010/main">
    <mc:Choice Requires="p14">
      <p:transition spd="slow" p14:dur="2000" advTm="34121"/>
    </mc:Choice>
    <mc:Fallback xmlns="">
      <p:transition spd="slow" advTm="34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E377-E166-4ADD-BBE7-1EB70D455AED}"/>
              </a:ext>
            </a:extLst>
          </p:cNvPr>
          <p:cNvSpPr>
            <a:spLocks noGrp="1"/>
          </p:cNvSpPr>
          <p:nvPr>
            <p:ph type="title"/>
          </p:nvPr>
        </p:nvSpPr>
        <p:spPr>
          <a:xfrm>
            <a:off x="606670" y="175490"/>
            <a:ext cx="11406910" cy="1290637"/>
          </a:xfrm>
        </p:spPr>
        <p:txBody>
          <a:bodyPr>
            <a:normAutofit/>
          </a:bodyPr>
          <a:lstStyle/>
          <a:p>
            <a:r>
              <a:rPr lang="en-US" altLang="zh-CN" sz="2800" b="0" i="0" u="none" strike="noStrike" baseline="0" dirty="0">
                <a:latin typeface="Arial" panose="020B0604020202020204" pitchFamily="34" charset="0"/>
                <a:cs typeface="Arial" panose="020B0604020202020204" pitchFamily="34" charset="0"/>
              </a:rPr>
              <a:t>Accurate traffic prediction requires learning…</a:t>
            </a:r>
            <a:endParaRPr lang="zh-CN" altLang="en-US" sz="2800"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83A8EFB5-E31B-4048-8CCD-94399B335772}"/>
              </a:ext>
            </a:extLst>
          </p:cNvPr>
          <p:cNvSpPr txBox="1"/>
          <p:nvPr/>
        </p:nvSpPr>
        <p:spPr>
          <a:xfrm flipH="1">
            <a:off x="606669" y="1638922"/>
            <a:ext cx="7394330" cy="923330"/>
          </a:xfrm>
          <a:prstGeom prst="rect">
            <a:avLst/>
          </a:prstGeom>
          <a:noFill/>
        </p:spPr>
        <p:txBody>
          <a:bodyPr wrap="square" rtlCol="0">
            <a:spAutoFit/>
          </a:bodyPr>
          <a:lstStyle/>
          <a:p>
            <a:pPr marL="342900" indent="-342900">
              <a:buFont typeface="Wingdings" panose="05000000000000000000" pitchFamily="2" charset="2"/>
              <a:buChar char="v"/>
            </a:pPr>
            <a:r>
              <a:rPr lang="en-US" altLang="zh-CN" dirty="0">
                <a:latin typeface="Arial" panose="020B0604020202020204" pitchFamily="34" charset="0"/>
                <a:cs typeface="Arial" panose="020B0604020202020204" pitchFamily="34" charset="0"/>
              </a:rPr>
              <a:t>Short and long-range spatial dependencies.</a:t>
            </a:r>
          </a:p>
          <a:p>
            <a:pPr marL="342900" indent="-342900">
              <a:buFont typeface="Wingdings" panose="05000000000000000000" pitchFamily="2" charset="2"/>
              <a:buChar char="v"/>
            </a:pPr>
            <a:endParaRPr lang="en-US" altLang="zh-CN"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altLang="zh-CN" dirty="0">
                <a:latin typeface="Arial" panose="020B0604020202020204" pitchFamily="34" charset="0"/>
                <a:cs typeface="Arial" panose="020B0604020202020204" pitchFamily="34" charset="0"/>
              </a:rPr>
              <a:t>Temporal closeness &amp; periodicity.</a:t>
            </a:r>
          </a:p>
        </p:txBody>
      </p:sp>
      <p:pic>
        <p:nvPicPr>
          <p:cNvPr id="3" name="Audio 2">
            <a:hlinkClick r:id="" action="ppaction://media"/>
            <a:extLst>
              <a:ext uri="{FF2B5EF4-FFF2-40B4-BE49-F238E27FC236}">
                <a16:creationId xmlns:a16="http://schemas.microsoft.com/office/drawing/2014/main" id="{5A267E7C-3783-F899-ECDB-662925E8F4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83249462"/>
      </p:ext>
    </p:extLst>
  </p:cSld>
  <p:clrMapOvr>
    <a:masterClrMapping/>
  </p:clrMapOvr>
  <mc:AlternateContent xmlns:mc="http://schemas.openxmlformats.org/markup-compatibility/2006" xmlns:p14="http://schemas.microsoft.com/office/powerpoint/2010/main">
    <mc:Choice Requires="p14">
      <p:transition spd="slow" p14:dur="2000" advTm="17548"/>
    </mc:Choice>
    <mc:Fallback xmlns="">
      <p:transition spd="slow" advTm="17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E377-E166-4ADD-BBE7-1EB70D455AED}"/>
              </a:ext>
            </a:extLst>
          </p:cNvPr>
          <p:cNvSpPr>
            <a:spLocks noGrp="1"/>
          </p:cNvSpPr>
          <p:nvPr>
            <p:ph type="title"/>
          </p:nvPr>
        </p:nvSpPr>
        <p:spPr>
          <a:xfrm>
            <a:off x="606670" y="175490"/>
            <a:ext cx="11406910" cy="1290637"/>
          </a:xfrm>
        </p:spPr>
        <p:txBody>
          <a:bodyPr>
            <a:normAutofit/>
          </a:bodyPr>
          <a:lstStyle/>
          <a:p>
            <a:r>
              <a:rPr lang="en-US" altLang="zh-CN" sz="2800" b="0" i="0" u="none" strike="noStrike" baseline="0" dirty="0">
                <a:latin typeface="Arial" panose="020B0604020202020204" pitchFamily="34" charset="0"/>
                <a:cs typeface="Arial" panose="020B0604020202020204" pitchFamily="34" charset="0"/>
              </a:rPr>
              <a:t>Spatial-temporal Transformer Network with Self-supervised Learning (ST-</a:t>
            </a:r>
            <a:r>
              <a:rPr lang="en-US" altLang="zh-CN" sz="2800" b="0" i="0" u="none" strike="noStrike" baseline="0" dirty="0" err="1">
                <a:latin typeface="Arial" panose="020B0604020202020204" pitchFamily="34" charset="0"/>
                <a:cs typeface="Arial" panose="020B0604020202020204" pitchFamily="34" charset="0"/>
              </a:rPr>
              <a:t>TSNet</a:t>
            </a:r>
            <a:r>
              <a:rPr lang="en-US" altLang="zh-CN" sz="2800" b="0" i="0" u="none" strike="noStrike" baseline="0" dirty="0">
                <a:latin typeface="Arial" panose="020B0604020202020204" pitchFamily="34" charset="0"/>
                <a:cs typeface="Arial" panose="020B0604020202020204" pitchFamily="34" charset="0"/>
              </a:rPr>
              <a:t>)</a:t>
            </a:r>
            <a:endParaRPr lang="zh-CN" altLang="en-US" sz="2800"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BD7B01FF-6636-40A9-9B54-A3C8B4783BEB}"/>
              </a:ext>
            </a:extLst>
          </p:cNvPr>
          <p:cNvPicPr>
            <a:picLocks noChangeAspect="1"/>
          </p:cNvPicPr>
          <p:nvPr/>
        </p:nvPicPr>
        <p:blipFill>
          <a:blip r:embed="rId5"/>
          <a:stretch>
            <a:fillRect/>
          </a:stretch>
        </p:blipFill>
        <p:spPr>
          <a:xfrm>
            <a:off x="606670" y="1290637"/>
            <a:ext cx="8077200" cy="4962525"/>
          </a:xfrm>
          <a:prstGeom prst="rect">
            <a:avLst/>
          </a:prstGeom>
        </p:spPr>
      </p:pic>
      <p:pic>
        <p:nvPicPr>
          <p:cNvPr id="3" name="Audio 2">
            <a:hlinkClick r:id="" action="ppaction://media"/>
            <a:extLst>
              <a:ext uri="{FF2B5EF4-FFF2-40B4-BE49-F238E27FC236}">
                <a16:creationId xmlns:a16="http://schemas.microsoft.com/office/drawing/2014/main" id="{81E94DC8-D1FD-361D-3289-34479F363E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9833430"/>
      </p:ext>
    </p:extLst>
  </p:cSld>
  <p:clrMapOvr>
    <a:masterClrMapping/>
  </p:clrMapOvr>
  <mc:AlternateContent xmlns:mc="http://schemas.openxmlformats.org/markup-compatibility/2006" xmlns:p14="http://schemas.microsoft.com/office/powerpoint/2010/main">
    <mc:Choice Requires="p14">
      <p:transition spd="slow" p14:dur="2000" advTm="11670"/>
    </mc:Choice>
    <mc:Fallback xmlns="">
      <p:transition spd="slow" advTm="11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E377-E166-4ADD-BBE7-1EB70D455AED}"/>
              </a:ext>
            </a:extLst>
          </p:cNvPr>
          <p:cNvSpPr>
            <a:spLocks noGrp="1"/>
          </p:cNvSpPr>
          <p:nvPr>
            <p:ph type="title"/>
          </p:nvPr>
        </p:nvSpPr>
        <p:spPr>
          <a:xfrm>
            <a:off x="606670" y="175490"/>
            <a:ext cx="11406910" cy="1290637"/>
          </a:xfrm>
        </p:spPr>
        <p:txBody>
          <a:bodyPr>
            <a:normAutofit/>
          </a:bodyPr>
          <a:lstStyle/>
          <a:p>
            <a:r>
              <a:rPr lang="en-US" altLang="zh-CN" sz="2800" b="0" i="0" u="none" strike="noStrike" baseline="0" dirty="0">
                <a:latin typeface="Arial" panose="020B0604020202020204" pitchFamily="34" charset="0"/>
                <a:cs typeface="Arial" panose="020B0604020202020204" pitchFamily="34" charset="0"/>
              </a:rPr>
              <a:t>Spatial-temporal Transformer Network with Self-supervised Learning (ST-</a:t>
            </a:r>
            <a:r>
              <a:rPr lang="en-US" altLang="zh-CN" sz="2800" b="0" i="0" u="none" strike="noStrike" baseline="0" dirty="0" err="1">
                <a:latin typeface="Arial" panose="020B0604020202020204" pitchFamily="34" charset="0"/>
                <a:cs typeface="Arial" panose="020B0604020202020204" pitchFamily="34" charset="0"/>
              </a:rPr>
              <a:t>TSNet</a:t>
            </a:r>
            <a:r>
              <a:rPr lang="en-US" altLang="zh-CN" sz="2800" b="0" i="0" u="none" strike="noStrike" baseline="0" dirty="0">
                <a:latin typeface="Arial" panose="020B0604020202020204" pitchFamily="34" charset="0"/>
                <a:cs typeface="Arial" panose="020B0604020202020204" pitchFamily="34" charset="0"/>
              </a:rPr>
              <a:t>)</a:t>
            </a:r>
            <a:endParaRPr lang="zh-CN" altLang="en-US" sz="2800"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BD7B01FF-6636-40A9-9B54-A3C8B4783BEB}"/>
              </a:ext>
            </a:extLst>
          </p:cNvPr>
          <p:cNvPicPr>
            <a:picLocks noChangeAspect="1"/>
          </p:cNvPicPr>
          <p:nvPr/>
        </p:nvPicPr>
        <p:blipFill>
          <a:blip r:embed="rId5"/>
          <a:stretch>
            <a:fillRect/>
          </a:stretch>
        </p:blipFill>
        <p:spPr>
          <a:xfrm>
            <a:off x="606670" y="1290637"/>
            <a:ext cx="8077200" cy="4962525"/>
          </a:xfrm>
          <a:prstGeom prst="rect">
            <a:avLst/>
          </a:prstGeom>
        </p:spPr>
      </p:pic>
      <p:sp>
        <p:nvSpPr>
          <p:cNvPr id="6" name="文本框 5">
            <a:extLst>
              <a:ext uri="{FF2B5EF4-FFF2-40B4-BE49-F238E27FC236}">
                <a16:creationId xmlns:a16="http://schemas.microsoft.com/office/drawing/2014/main" id="{83A8EFB5-E31B-4048-8CCD-94399B335772}"/>
              </a:ext>
            </a:extLst>
          </p:cNvPr>
          <p:cNvSpPr txBox="1"/>
          <p:nvPr/>
        </p:nvSpPr>
        <p:spPr>
          <a:xfrm flipH="1">
            <a:off x="8211195" y="2355894"/>
            <a:ext cx="3980804" cy="369332"/>
          </a:xfrm>
          <a:prstGeom prst="rect">
            <a:avLst/>
          </a:prstGeom>
          <a:noFill/>
        </p:spPr>
        <p:txBody>
          <a:bodyPr wrap="square" rtlCol="0">
            <a:spAutoFit/>
          </a:bodyPr>
          <a:lstStyle/>
          <a:p>
            <a:pPr marL="342900" indent="-342900">
              <a:buFont typeface="Wingdings" panose="05000000000000000000" pitchFamily="2" charset="2"/>
              <a:buChar char="v"/>
            </a:pPr>
            <a:r>
              <a:rPr lang="en-US" altLang="zh-CN" dirty="0">
                <a:latin typeface="Arial" panose="020B0604020202020204" pitchFamily="34" charset="0"/>
                <a:cs typeface="Arial" panose="020B0604020202020204" pitchFamily="34" charset="0"/>
              </a:rPr>
              <a:t>Input</a:t>
            </a:r>
          </a:p>
        </p:txBody>
      </p:sp>
      <p:sp>
        <p:nvSpPr>
          <p:cNvPr id="3" name="Rectangle 2">
            <a:extLst>
              <a:ext uri="{FF2B5EF4-FFF2-40B4-BE49-F238E27FC236}">
                <a16:creationId xmlns:a16="http://schemas.microsoft.com/office/drawing/2014/main" id="{54670A26-796A-FB2E-D06F-3629F4915A3E}"/>
              </a:ext>
            </a:extLst>
          </p:cNvPr>
          <p:cNvSpPr/>
          <p:nvPr/>
        </p:nvSpPr>
        <p:spPr>
          <a:xfrm>
            <a:off x="685800" y="3585242"/>
            <a:ext cx="4291446" cy="86206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A0892F92-384A-8A42-B3FC-6B4EB04724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7024452"/>
      </p:ext>
    </p:extLst>
  </p:cSld>
  <p:clrMapOvr>
    <a:masterClrMapping/>
  </p:clrMapOvr>
  <mc:AlternateContent xmlns:mc="http://schemas.openxmlformats.org/markup-compatibility/2006" xmlns:p14="http://schemas.microsoft.com/office/powerpoint/2010/main">
    <mc:Choice Requires="p14">
      <p:transition spd="slow" p14:dur="2000" advTm="34467"/>
    </mc:Choice>
    <mc:Fallback xmlns="">
      <p:transition spd="slow" advTm="34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E377-E166-4ADD-BBE7-1EB70D455AED}"/>
              </a:ext>
            </a:extLst>
          </p:cNvPr>
          <p:cNvSpPr>
            <a:spLocks noGrp="1"/>
          </p:cNvSpPr>
          <p:nvPr>
            <p:ph type="title"/>
          </p:nvPr>
        </p:nvSpPr>
        <p:spPr>
          <a:xfrm>
            <a:off x="606670" y="175490"/>
            <a:ext cx="11406910" cy="1290637"/>
          </a:xfrm>
        </p:spPr>
        <p:txBody>
          <a:bodyPr>
            <a:normAutofit/>
          </a:bodyPr>
          <a:lstStyle/>
          <a:p>
            <a:r>
              <a:rPr lang="en-US" altLang="zh-CN" sz="2800" b="0" i="0" u="none" strike="noStrike" baseline="0" dirty="0">
                <a:latin typeface="Arial" panose="020B0604020202020204" pitchFamily="34" charset="0"/>
                <a:cs typeface="Arial" panose="020B0604020202020204" pitchFamily="34" charset="0"/>
              </a:rPr>
              <a:t>Spatial-temporal Transformer Network with Self-supervised Learning (ST-</a:t>
            </a:r>
            <a:r>
              <a:rPr lang="en-US" altLang="zh-CN" sz="2800" b="0" i="0" u="none" strike="noStrike" baseline="0" dirty="0" err="1">
                <a:latin typeface="Arial" panose="020B0604020202020204" pitchFamily="34" charset="0"/>
                <a:cs typeface="Arial" panose="020B0604020202020204" pitchFamily="34" charset="0"/>
              </a:rPr>
              <a:t>TSNet</a:t>
            </a:r>
            <a:r>
              <a:rPr lang="en-US" altLang="zh-CN" sz="2800" b="0" i="0" u="none" strike="noStrike" baseline="0" dirty="0">
                <a:latin typeface="Arial" panose="020B0604020202020204" pitchFamily="34" charset="0"/>
                <a:cs typeface="Arial" panose="020B0604020202020204" pitchFamily="34" charset="0"/>
              </a:rPr>
              <a:t>)</a:t>
            </a:r>
            <a:endParaRPr lang="zh-CN" altLang="en-US" sz="2800"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BD7B01FF-6636-40A9-9B54-A3C8B4783BEB}"/>
              </a:ext>
            </a:extLst>
          </p:cNvPr>
          <p:cNvPicPr>
            <a:picLocks noChangeAspect="1"/>
          </p:cNvPicPr>
          <p:nvPr/>
        </p:nvPicPr>
        <p:blipFill>
          <a:blip r:embed="rId5"/>
          <a:stretch>
            <a:fillRect/>
          </a:stretch>
        </p:blipFill>
        <p:spPr>
          <a:xfrm>
            <a:off x="606670" y="1290637"/>
            <a:ext cx="8077200" cy="4962525"/>
          </a:xfrm>
          <a:prstGeom prst="rect">
            <a:avLst/>
          </a:prstGeom>
        </p:spPr>
      </p:pic>
      <p:sp>
        <p:nvSpPr>
          <p:cNvPr id="6" name="文本框 5">
            <a:extLst>
              <a:ext uri="{FF2B5EF4-FFF2-40B4-BE49-F238E27FC236}">
                <a16:creationId xmlns:a16="http://schemas.microsoft.com/office/drawing/2014/main" id="{83A8EFB5-E31B-4048-8CCD-94399B335772}"/>
              </a:ext>
            </a:extLst>
          </p:cNvPr>
          <p:cNvSpPr txBox="1"/>
          <p:nvPr/>
        </p:nvSpPr>
        <p:spPr>
          <a:xfrm flipH="1">
            <a:off x="8211196" y="2355894"/>
            <a:ext cx="3374133" cy="646331"/>
          </a:xfrm>
          <a:prstGeom prst="rect">
            <a:avLst/>
          </a:prstGeom>
          <a:noFill/>
        </p:spPr>
        <p:txBody>
          <a:bodyPr wrap="square" rtlCol="0">
            <a:spAutoFit/>
          </a:bodyPr>
          <a:lstStyle/>
          <a:p>
            <a:pPr marL="342900" indent="-342900">
              <a:buFont typeface="Wingdings" panose="05000000000000000000" pitchFamily="2" charset="2"/>
              <a:buChar char="v"/>
            </a:pPr>
            <a:r>
              <a:rPr lang="en-US" altLang="zh-CN" dirty="0">
                <a:latin typeface="Arial" panose="020B0604020202020204" pitchFamily="34" charset="0"/>
                <a:cs typeface="Arial" panose="020B0604020202020204" pitchFamily="34" charset="0"/>
              </a:rPr>
              <a:t>Pre-Conv Block</a:t>
            </a:r>
          </a:p>
          <a:p>
            <a:pPr marL="342900" indent="-342900">
              <a:buFont typeface="Wingdings" panose="05000000000000000000" pitchFamily="2" charset="2"/>
              <a:buChar char="v"/>
            </a:pPr>
            <a:r>
              <a:rPr lang="en-US" altLang="zh-CN" dirty="0">
                <a:latin typeface="Arial" panose="020B0604020202020204" pitchFamily="34" charset="0"/>
                <a:cs typeface="Arial" panose="020B0604020202020204" pitchFamily="34" charset="0"/>
              </a:rPr>
              <a:t>short-range dependencies.</a:t>
            </a:r>
          </a:p>
        </p:txBody>
      </p:sp>
      <p:sp>
        <p:nvSpPr>
          <p:cNvPr id="7" name="Rectangle 6">
            <a:extLst>
              <a:ext uri="{FF2B5EF4-FFF2-40B4-BE49-F238E27FC236}">
                <a16:creationId xmlns:a16="http://schemas.microsoft.com/office/drawing/2014/main" id="{127628AA-C113-AE0F-4700-D3834E725629}"/>
              </a:ext>
            </a:extLst>
          </p:cNvPr>
          <p:cNvSpPr/>
          <p:nvPr/>
        </p:nvSpPr>
        <p:spPr>
          <a:xfrm>
            <a:off x="1507352" y="2909833"/>
            <a:ext cx="3374133" cy="51916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EF333B-2EA6-96AF-E0E1-66590FF93C24}"/>
              </a:ext>
            </a:extLst>
          </p:cNvPr>
          <p:cNvSpPr/>
          <p:nvPr/>
        </p:nvSpPr>
        <p:spPr>
          <a:xfrm>
            <a:off x="2234044" y="5336109"/>
            <a:ext cx="3132349" cy="111182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1310D142-36CD-E4C2-D34D-F1A8BB4AEF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55920628"/>
      </p:ext>
    </p:extLst>
  </p:cSld>
  <p:clrMapOvr>
    <a:masterClrMapping/>
  </p:clrMapOvr>
  <mc:AlternateContent xmlns:mc="http://schemas.openxmlformats.org/markup-compatibility/2006" xmlns:p14="http://schemas.microsoft.com/office/powerpoint/2010/main">
    <mc:Choice Requires="p14">
      <p:transition spd="slow" p14:dur="2000" advTm="26032"/>
    </mc:Choice>
    <mc:Fallback xmlns="">
      <p:transition spd="slow" advTm="26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E377-E166-4ADD-BBE7-1EB70D455AED}"/>
              </a:ext>
            </a:extLst>
          </p:cNvPr>
          <p:cNvSpPr>
            <a:spLocks noGrp="1"/>
          </p:cNvSpPr>
          <p:nvPr>
            <p:ph type="title"/>
          </p:nvPr>
        </p:nvSpPr>
        <p:spPr>
          <a:xfrm>
            <a:off x="606670" y="175490"/>
            <a:ext cx="11406910" cy="1290637"/>
          </a:xfrm>
        </p:spPr>
        <p:txBody>
          <a:bodyPr>
            <a:normAutofit/>
          </a:bodyPr>
          <a:lstStyle/>
          <a:p>
            <a:r>
              <a:rPr lang="en-US" altLang="zh-CN" sz="2800" b="0" i="0" u="none" strike="noStrike" baseline="0" dirty="0">
                <a:latin typeface="Arial" panose="020B0604020202020204" pitchFamily="34" charset="0"/>
                <a:cs typeface="Arial" panose="020B0604020202020204" pitchFamily="34" charset="0"/>
              </a:rPr>
              <a:t>Spatial-temporal Transformer Network with Self-supervised Learning (ST-</a:t>
            </a:r>
            <a:r>
              <a:rPr lang="en-US" altLang="zh-CN" sz="2800" b="0" i="0" u="none" strike="noStrike" baseline="0" dirty="0" err="1">
                <a:latin typeface="Arial" panose="020B0604020202020204" pitchFamily="34" charset="0"/>
                <a:cs typeface="Arial" panose="020B0604020202020204" pitchFamily="34" charset="0"/>
              </a:rPr>
              <a:t>TSNet</a:t>
            </a:r>
            <a:r>
              <a:rPr lang="en-US" altLang="zh-CN" sz="2800" b="0" i="0" u="none" strike="noStrike" baseline="0" dirty="0">
                <a:latin typeface="Arial" panose="020B0604020202020204" pitchFamily="34" charset="0"/>
                <a:cs typeface="Arial" panose="020B0604020202020204" pitchFamily="34" charset="0"/>
              </a:rPr>
              <a:t>)</a:t>
            </a:r>
            <a:endParaRPr lang="zh-CN" altLang="en-US" sz="2800"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BD7B01FF-6636-40A9-9B54-A3C8B4783BEB}"/>
              </a:ext>
            </a:extLst>
          </p:cNvPr>
          <p:cNvPicPr>
            <a:picLocks noChangeAspect="1"/>
          </p:cNvPicPr>
          <p:nvPr/>
        </p:nvPicPr>
        <p:blipFill>
          <a:blip r:embed="rId5"/>
          <a:stretch>
            <a:fillRect/>
          </a:stretch>
        </p:blipFill>
        <p:spPr>
          <a:xfrm>
            <a:off x="606670" y="1290637"/>
            <a:ext cx="8077200" cy="4962525"/>
          </a:xfrm>
          <a:prstGeom prst="rect">
            <a:avLst/>
          </a:prstGeom>
        </p:spPr>
      </p:pic>
      <p:sp>
        <p:nvSpPr>
          <p:cNvPr id="6" name="文本框 5">
            <a:extLst>
              <a:ext uri="{FF2B5EF4-FFF2-40B4-BE49-F238E27FC236}">
                <a16:creationId xmlns:a16="http://schemas.microsoft.com/office/drawing/2014/main" id="{83A8EFB5-E31B-4048-8CCD-94399B335772}"/>
              </a:ext>
            </a:extLst>
          </p:cNvPr>
          <p:cNvSpPr txBox="1"/>
          <p:nvPr/>
        </p:nvSpPr>
        <p:spPr>
          <a:xfrm flipH="1">
            <a:off x="8211196" y="2355894"/>
            <a:ext cx="3374133" cy="646331"/>
          </a:xfrm>
          <a:prstGeom prst="rect">
            <a:avLst/>
          </a:prstGeom>
          <a:noFill/>
        </p:spPr>
        <p:txBody>
          <a:bodyPr wrap="square" rtlCol="0">
            <a:spAutoFit/>
          </a:bodyPr>
          <a:lstStyle/>
          <a:p>
            <a:pPr marL="342900" indent="-342900">
              <a:buFont typeface="Wingdings" panose="05000000000000000000" pitchFamily="2" charset="2"/>
              <a:buChar char="v"/>
            </a:pPr>
            <a:r>
              <a:rPr lang="en-US" altLang="zh-CN" dirty="0">
                <a:latin typeface="Arial" panose="020B0604020202020204" pitchFamily="34" charset="0"/>
                <a:cs typeface="Arial" panose="020B0604020202020204" pitchFamily="34" charset="0"/>
              </a:rPr>
              <a:t>ViT </a:t>
            </a:r>
          </a:p>
          <a:p>
            <a:pPr marL="342900" indent="-342900">
              <a:buFont typeface="Wingdings" panose="05000000000000000000" pitchFamily="2" charset="2"/>
              <a:buChar char="v"/>
            </a:pPr>
            <a:r>
              <a:rPr lang="en-US" altLang="zh-CN" dirty="0">
                <a:latin typeface="Arial" panose="020B0604020202020204" pitchFamily="34" charset="0"/>
                <a:cs typeface="Arial" panose="020B0604020202020204" pitchFamily="34" charset="0"/>
              </a:rPr>
              <a:t>Long-range dependencies.</a:t>
            </a:r>
          </a:p>
        </p:txBody>
      </p:sp>
      <p:sp>
        <p:nvSpPr>
          <p:cNvPr id="7" name="Rectangle 6">
            <a:extLst>
              <a:ext uri="{FF2B5EF4-FFF2-40B4-BE49-F238E27FC236}">
                <a16:creationId xmlns:a16="http://schemas.microsoft.com/office/drawing/2014/main" id="{127628AA-C113-AE0F-4700-D3834E725629}"/>
              </a:ext>
            </a:extLst>
          </p:cNvPr>
          <p:cNvSpPr/>
          <p:nvPr/>
        </p:nvSpPr>
        <p:spPr>
          <a:xfrm>
            <a:off x="1507353" y="2419475"/>
            <a:ext cx="3374133" cy="51916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EF333B-2EA6-96AF-E0E1-66590FF93C24}"/>
              </a:ext>
            </a:extLst>
          </p:cNvPr>
          <p:cNvSpPr/>
          <p:nvPr/>
        </p:nvSpPr>
        <p:spPr>
          <a:xfrm>
            <a:off x="6702136" y="1469447"/>
            <a:ext cx="1410379" cy="278043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4A0C715E-1A39-0CFC-E6B3-5E0D74C360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07494307"/>
      </p:ext>
    </p:extLst>
  </p:cSld>
  <p:clrMapOvr>
    <a:masterClrMapping/>
  </p:clrMapOvr>
  <mc:AlternateContent xmlns:mc="http://schemas.openxmlformats.org/markup-compatibility/2006" xmlns:p14="http://schemas.microsoft.com/office/powerpoint/2010/main">
    <mc:Choice Requires="p14">
      <p:transition spd="slow" p14:dur="2000" advTm="55029"/>
    </mc:Choice>
    <mc:Fallback xmlns="">
      <p:transition spd="slow" advTm="55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E377-E166-4ADD-BBE7-1EB70D455AED}"/>
              </a:ext>
            </a:extLst>
          </p:cNvPr>
          <p:cNvSpPr>
            <a:spLocks noGrp="1"/>
          </p:cNvSpPr>
          <p:nvPr>
            <p:ph type="title"/>
          </p:nvPr>
        </p:nvSpPr>
        <p:spPr>
          <a:xfrm>
            <a:off x="606670" y="175490"/>
            <a:ext cx="11406910" cy="1290637"/>
          </a:xfrm>
        </p:spPr>
        <p:txBody>
          <a:bodyPr>
            <a:normAutofit/>
          </a:bodyPr>
          <a:lstStyle/>
          <a:p>
            <a:r>
              <a:rPr lang="en-US" altLang="zh-CN" sz="2800" b="0" i="0" u="none" strike="noStrike" baseline="0" dirty="0">
                <a:latin typeface="Arial" panose="020B0604020202020204" pitchFamily="34" charset="0"/>
                <a:cs typeface="Arial" panose="020B0604020202020204" pitchFamily="34" charset="0"/>
              </a:rPr>
              <a:t>Spatial-temporal Transformer Network with Self-supervised Learning (ST-</a:t>
            </a:r>
            <a:r>
              <a:rPr lang="en-US" altLang="zh-CN" sz="2800" b="0" i="0" u="none" strike="noStrike" baseline="0" dirty="0" err="1">
                <a:latin typeface="Arial" panose="020B0604020202020204" pitchFamily="34" charset="0"/>
                <a:cs typeface="Arial" panose="020B0604020202020204" pitchFamily="34" charset="0"/>
              </a:rPr>
              <a:t>TSNet</a:t>
            </a:r>
            <a:r>
              <a:rPr lang="en-US" altLang="zh-CN" sz="2800" b="0" i="0" u="none" strike="noStrike" baseline="0" dirty="0">
                <a:latin typeface="Arial" panose="020B0604020202020204" pitchFamily="34" charset="0"/>
                <a:cs typeface="Arial" panose="020B0604020202020204" pitchFamily="34" charset="0"/>
              </a:rPr>
              <a:t>)</a:t>
            </a:r>
            <a:endParaRPr lang="zh-CN" altLang="en-US" sz="2800"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BD7B01FF-6636-40A9-9B54-A3C8B4783BEB}"/>
              </a:ext>
            </a:extLst>
          </p:cNvPr>
          <p:cNvPicPr>
            <a:picLocks noChangeAspect="1"/>
          </p:cNvPicPr>
          <p:nvPr/>
        </p:nvPicPr>
        <p:blipFill>
          <a:blip r:embed="rId5"/>
          <a:stretch>
            <a:fillRect/>
          </a:stretch>
        </p:blipFill>
        <p:spPr>
          <a:xfrm>
            <a:off x="606670" y="1290637"/>
            <a:ext cx="8077200" cy="4962525"/>
          </a:xfrm>
          <a:prstGeom prst="rect">
            <a:avLst/>
          </a:prstGeom>
        </p:spPr>
      </p:pic>
      <p:sp>
        <p:nvSpPr>
          <p:cNvPr id="6" name="文本框 5">
            <a:extLst>
              <a:ext uri="{FF2B5EF4-FFF2-40B4-BE49-F238E27FC236}">
                <a16:creationId xmlns:a16="http://schemas.microsoft.com/office/drawing/2014/main" id="{83A8EFB5-E31B-4048-8CCD-94399B335772}"/>
              </a:ext>
            </a:extLst>
          </p:cNvPr>
          <p:cNvSpPr txBox="1"/>
          <p:nvPr/>
        </p:nvSpPr>
        <p:spPr>
          <a:xfrm flipH="1">
            <a:off x="8211196" y="2355894"/>
            <a:ext cx="3374133" cy="646331"/>
          </a:xfrm>
          <a:prstGeom prst="rect">
            <a:avLst/>
          </a:prstGeom>
          <a:noFill/>
        </p:spPr>
        <p:txBody>
          <a:bodyPr wrap="square" rtlCol="0">
            <a:spAutoFit/>
          </a:bodyPr>
          <a:lstStyle/>
          <a:p>
            <a:pPr marL="342900" indent="-342900">
              <a:buFont typeface="Wingdings" panose="05000000000000000000" pitchFamily="2" charset="2"/>
              <a:buChar char="v"/>
            </a:pPr>
            <a:r>
              <a:rPr lang="en-US" altLang="zh-CN" dirty="0">
                <a:latin typeface="Arial" panose="020B0604020202020204" pitchFamily="34" charset="0"/>
                <a:cs typeface="Arial" panose="020B0604020202020204" pitchFamily="34" charset="0"/>
              </a:rPr>
              <a:t>Skip connection </a:t>
            </a:r>
          </a:p>
          <a:p>
            <a:pPr marL="342900" indent="-342900">
              <a:buFont typeface="Wingdings" panose="05000000000000000000" pitchFamily="2" charset="2"/>
              <a:buChar char="v"/>
            </a:pPr>
            <a:r>
              <a:rPr lang="en-US" altLang="zh-CN" dirty="0">
                <a:latin typeface="Arial" panose="020B0604020202020204" pitchFamily="34" charset="0"/>
                <a:cs typeface="Arial" panose="020B0604020202020204" pitchFamily="34" charset="0"/>
              </a:rPr>
              <a:t>Temporal closeness.</a:t>
            </a:r>
          </a:p>
        </p:txBody>
      </p:sp>
      <p:sp>
        <p:nvSpPr>
          <p:cNvPr id="7" name="Rectangle 6">
            <a:extLst>
              <a:ext uri="{FF2B5EF4-FFF2-40B4-BE49-F238E27FC236}">
                <a16:creationId xmlns:a16="http://schemas.microsoft.com/office/drawing/2014/main" id="{127628AA-C113-AE0F-4700-D3834E725629}"/>
              </a:ext>
            </a:extLst>
          </p:cNvPr>
          <p:cNvSpPr/>
          <p:nvPr/>
        </p:nvSpPr>
        <p:spPr>
          <a:xfrm>
            <a:off x="1059873" y="1941493"/>
            <a:ext cx="1226128" cy="31333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260BF67C-232B-CF65-9558-A430D3FE0D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49169319"/>
      </p:ext>
    </p:extLst>
  </p:cSld>
  <p:clrMapOvr>
    <a:masterClrMapping/>
  </p:clrMapOvr>
  <mc:AlternateContent xmlns:mc="http://schemas.openxmlformats.org/markup-compatibility/2006" xmlns:p14="http://schemas.microsoft.com/office/powerpoint/2010/main">
    <mc:Choice Requires="p14">
      <p:transition spd="slow" p14:dur="2000" advTm="57304"/>
    </mc:Choice>
    <mc:Fallback xmlns="">
      <p:transition spd="slow" advTm="57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E377-E166-4ADD-BBE7-1EB70D455AED}"/>
              </a:ext>
            </a:extLst>
          </p:cNvPr>
          <p:cNvSpPr>
            <a:spLocks noGrp="1"/>
          </p:cNvSpPr>
          <p:nvPr>
            <p:ph type="title"/>
          </p:nvPr>
        </p:nvSpPr>
        <p:spPr>
          <a:xfrm>
            <a:off x="606670" y="175490"/>
            <a:ext cx="11406910" cy="1290637"/>
          </a:xfrm>
        </p:spPr>
        <p:txBody>
          <a:bodyPr>
            <a:normAutofit/>
          </a:bodyPr>
          <a:lstStyle/>
          <a:p>
            <a:r>
              <a:rPr lang="en-US" altLang="zh-CN" sz="2800" b="0" i="0" u="none" strike="noStrike" baseline="0" dirty="0">
                <a:latin typeface="Arial" panose="020B0604020202020204" pitchFamily="34" charset="0"/>
                <a:cs typeface="Arial" panose="020B0604020202020204" pitchFamily="34" charset="0"/>
              </a:rPr>
              <a:t>Spatial-temporal Transformer Network with Self-supervised Learning (ST-</a:t>
            </a:r>
            <a:r>
              <a:rPr lang="en-US" altLang="zh-CN" sz="2800" b="0" i="0" u="none" strike="noStrike" baseline="0" dirty="0" err="1">
                <a:latin typeface="Arial" panose="020B0604020202020204" pitchFamily="34" charset="0"/>
                <a:cs typeface="Arial" panose="020B0604020202020204" pitchFamily="34" charset="0"/>
              </a:rPr>
              <a:t>TSNet</a:t>
            </a:r>
            <a:r>
              <a:rPr lang="en-US" altLang="zh-CN" sz="2800" b="0" i="0" u="none" strike="noStrike" baseline="0" dirty="0">
                <a:latin typeface="Arial" panose="020B0604020202020204" pitchFamily="34" charset="0"/>
                <a:cs typeface="Arial" panose="020B0604020202020204" pitchFamily="34" charset="0"/>
              </a:rPr>
              <a:t>)</a:t>
            </a:r>
            <a:endParaRPr lang="zh-CN" altLang="en-US" sz="2800"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BD7B01FF-6636-40A9-9B54-A3C8B4783BEB}"/>
              </a:ext>
            </a:extLst>
          </p:cNvPr>
          <p:cNvPicPr>
            <a:picLocks noChangeAspect="1"/>
          </p:cNvPicPr>
          <p:nvPr/>
        </p:nvPicPr>
        <p:blipFill>
          <a:blip r:embed="rId5"/>
          <a:stretch>
            <a:fillRect/>
          </a:stretch>
        </p:blipFill>
        <p:spPr>
          <a:xfrm>
            <a:off x="606670" y="1290637"/>
            <a:ext cx="8077200" cy="4962525"/>
          </a:xfrm>
          <a:prstGeom prst="rect">
            <a:avLst/>
          </a:prstGeom>
        </p:spPr>
      </p:pic>
      <p:sp>
        <p:nvSpPr>
          <p:cNvPr id="4" name="文本框 5">
            <a:extLst>
              <a:ext uri="{FF2B5EF4-FFF2-40B4-BE49-F238E27FC236}">
                <a16:creationId xmlns:a16="http://schemas.microsoft.com/office/drawing/2014/main" id="{247AD57C-257F-BE18-66E4-6EC91657DFA1}"/>
              </a:ext>
            </a:extLst>
          </p:cNvPr>
          <p:cNvSpPr txBox="1"/>
          <p:nvPr/>
        </p:nvSpPr>
        <p:spPr>
          <a:xfrm flipH="1">
            <a:off x="8211196" y="2355894"/>
            <a:ext cx="3374133" cy="923330"/>
          </a:xfrm>
          <a:prstGeom prst="rect">
            <a:avLst/>
          </a:prstGeom>
          <a:noFill/>
        </p:spPr>
        <p:txBody>
          <a:bodyPr wrap="square" rtlCol="0">
            <a:spAutoFit/>
          </a:bodyPr>
          <a:lstStyle/>
          <a:p>
            <a:pPr marL="342900" indent="-342900">
              <a:buFont typeface="Wingdings" panose="05000000000000000000" pitchFamily="2" charset="2"/>
              <a:buChar char="v"/>
            </a:pPr>
            <a:r>
              <a:rPr lang="en-US" altLang="zh-CN" dirty="0">
                <a:latin typeface="Arial" panose="020B0604020202020204" pitchFamily="34" charset="0"/>
                <a:cs typeface="Arial" panose="020B0604020202020204" pitchFamily="34" charset="0"/>
              </a:rPr>
              <a:t>Pre-Conv Block</a:t>
            </a:r>
          </a:p>
          <a:p>
            <a:pPr marL="342900" indent="-342900">
              <a:buFont typeface="Wingdings" panose="05000000000000000000" pitchFamily="2" charset="2"/>
              <a:buChar char="v"/>
            </a:pPr>
            <a:r>
              <a:rPr lang="en-US" altLang="zh-CN" dirty="0">
                <a:latin typeface="Arial" panose="020B0604020202020204" pitchFamily="34" charset="0"/>
                <a:cs typeface="Arial" panose="020B0604020202020204" pitchFamily="34" charset="0"/>
              </a:rPr>
              <a:t>ViT</a:t>
            </a:r>
          </a:p>
          <a:p>
            <a:pPr marL="342900" indent="-342900">
              <a:buFont typeface="Wingdings" panose="05000000000000000000" pitchFamily="2" charset="2"/>
              <a:buChar char="v"/>
            </a:pPr>
            <a:r>
              <a:rPr lang="en-US" altLang="zh-CN" dirty="0">
                <a:latin typeface="Arial" panose="020B0604020202020204" pitchFamily="34" charset="0"/>
                <a:cs typeface="Arial" panose="020B0604020202020204" pitchFamily="34" charset="0"/>
              </a:rPr>
              <a:t>Skip connection</a:t>
            </a:r>
          </a:p>
        </p:txBody>
      </p:sp>
      <p:pic>
        <p:nvPicPr>
          <p:cNvPr id="6" name="Audio 5">
            <a:hlinkClick r:id="" action="ppaction://media"/>
            <a:extLst>
              <a:ext uri="{FF2B5EF4-FFF2-40B4-BE49-F238E27FC236}">
                <a16:creationId xmlns:a16="http://schemas.microsoft.com/office/drawing/2014/main" id="{97F9B969-E612-369A-94D5-34FA78CEAC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5885882"/>
      </p:ext>
    </p:extLst>
  </p:cSld>
  <p:clrMapOvr>
    <a:masterClrMapping/>
  </p:clrMapOvr>
  <mc:AlternateContent xmlns:mc="http://schemas.openxmlformats.org/markup-compatibility/2006" xmlns:p14="http://schemas.microsoft.com/office/powerpoint/2010/main">
    <mc:Choice Requires="p14">
      <p:transition spd="slow" p14:dur="2000" advTm="38742"/>
    </mc:Choice>
    <mc:Fallback xmlns="">
      <p:transition spd="slow" advTm="38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a:spLocks noGrp="1"/>
          </p:cNvSpPr>
          <p:nvPr>
            <p:ph type="title"/>
          </p:nvPr>
        </p:nvSpPr>
        <p:spPr>
          <a:xfrm>
            <a:off x="445008" y="135242"/>
            <a:ext cx="7619129" cy="443070"/>
          </a:xfrm>
          <a:prstGeom prst="rect">
            <a:avLst/>
          </a:prstGeom>
        </p:spPr>
        <p:txBody>
          <a:bodyPr vert="horz" wrap="square" lIns="0" tIns="12065" rIns="0" bIns="0" rtlCol="0">
            <a:spAutoFit/>
          </a:bodyPr>
          <a:lstStyle/>
          <a:p>
            <a:pPr marL="12700">
              <a:lnSpc>
                <a:spcPct val="100000"/>
              </a:lnSpc>
              <a:spcBef>
                <a:spcPts val="95"/>
              </a:spcBef>
            </a:pPr>
            <a:r>
              <a:rPr lang="en-US" sz="2800" spc="-5" dirty="0">
                <a:latin typeface="Arial" panose="020B0604020202020204" pitchFamily="34" charset="0"/>
                <a:cs typeface="Arial" panose="020B0604020202020204" pitchFamily="34" charset="0"/>
              </a:rPr>
              <a:t>Intelligent Transportation Systems (ITS)</a:t>
            </a:r>
            <a:endParaRPr lang="en-US" sz="2800" dirty="0">
              <a:latin typeface="Arial" panose="020B0604020202020204" pitchFamily="34" charset="0"/>
              <a:cs typeface="Arial" panose="020B0604020202020204" pitchFamily="34" charset="0"/>
            </a:endParaRPr>
          </a:p>
        </p:txBody>
      </p:sp>
      <p:pic>
        <p:nvPicPr>
          <p:cNvPr id="7" name="Picture 2" descr="查看源图像">
            <a:extLst>
              <a:ext uri="{FF2B5EF4-FFF2-40B4-BE49-F238E27FC236}">
                <a16:creationId xmlns:a16="http://schemas.microsoft.com/office/drawing/2014/main" id="{DD252D93-173A-BA69-9DE4-0E9DF16B28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531" y="858884"/>
            <a:ext cx="9407576" cy="44098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4FABBF-A630-A47E-2209-05F04EEBC85E}"/>
              </a:ext>
            </a:extLst>
          </p:cNvPr>
          <p:cNvSpPr txBox="1"/>
          <p:nvPr/>
        </p:nvSpPr>
        <p:spPr>
          <a:xfrm>
            <a:off x="1397914" y="5710736"/>
            <a:ext cx="8525091" cy="369332"/>
          </a:xfrm>
          <a:prstGeom prst="rect">
            <a:avLst/>
          </a:prstGeom>
          <a:noFill/>
        </p:spPr>
        <p:txBody>
          <a:bodyPr wrap="none" rtlCol="0">
            <a:spAutoFit/>
          </a:bodyPr>
          <a:lstStyle/>
          <a:p>
            <a:r>
              <a:rPr lang="en-US" dirty="0"/>
              <a:t>Traffic flow prediction is a build-block task in Intelligent Transportation Systems (ITS),</a:t>
            </a:r>
          </a:p>
        </p:txBody>
      </p:sp>
      <p:pic>
        <p:nvPicPr>
          <p:cNvPr id="8" name="Audio 7">
            <a:hlinkClick r:id="" action="ppaction://media"/>
            <a:extLst>
              <a:ext uri="{FF2B5EF4-FFF2-40B4-BE49-F238E27FC236}">
                <a16:creationId xmlns:a16="http://schemas.microsoft.com/office/drawing/2014/main" id="{A18BF4F1-174C-0126-443F-653E3373BD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11453012"/>
      </p:ext>
    </p:extLst>
  </p:cSld>
  <p:clrMapOvr>
    <a:masterClrMapping/>
  </p:clrMapOvr>
  <mc:AlternateContent xmlns:mc="http://schemas.openxmlformats.org/markup-compatibility/2006" xmlns:p14="http://schemas.microsoft.com/office/powerpoint/2010/main">
    <mc:Choice Requires="p14">
      <p:transition spd="slow" p14:dur="2000" advTm="24078"/>
    </mc:Choice>
    <mc:Fallback xmlns="">
      <p:transition spd="slow" advTm="24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6B7313-ACB4-4A89-8AAC-14AD804137EB}"/>
              </a:ext>
            </a:extLst>
          </p:cNvPr>
          <p:cNvSpPr>
            <a:spLocks noGrp="1"/>
          </p:cNvSpPr>
          <p:nvPr>
            <p:ph type="title"/>
          </p:nvPr>
        </p:nvSpPr>
        <p:spPr>
          <a:xfrm>
            <a:off x="838200" y="96741"/>
            <a:ext cx="10515600" cy="1325563"/>
          </a:xfrm>
        </p:spPr>
        <p:txBody>
          <a:bodyPr>
            <a:normAutofit/>
          </a:bodyPr>
          <a:lstStyle/>
          <a:p>
            <a:pPr algn="l"/>
            <a:r>
              <a:rPr lang="en-US" altLang="zh-CN" sz="2800" dirty="0">
                <a:latin typeface="Arial" panose="020B0604020202020204" pitchFamily="34" charset="0"/>
                <a:cs typeface="Arial" panose="020B0604020202020204" pitchFamily="34" charset="0"/>
              </a:rPr>
              <a:t>Self-supervised learning </a:t>
            </a:r>
          </a:p>
        </p:txBody>
      </p:sp>
      <p:sp>
        <p:nvSpPr>
          <p:cNvPr id="7" name="标题 1">
            <a:extLst>
              <a:ext uri="{FF2B5EF4-FFF2-40B4-BE49-F238E27FC236}">
                <a16:creationId xmlns:a16="http://schemas.microsoft.com/office/drawing/2014/main" id="{8674A911-2062-4ADD-B953-7E342F526EE4}"/>
              </a:ext>
            </a:extLst>
          </p:cNvPr>
          <p:cNvSpPr txBox="1">
            <a:spLocks/>
          </p:cNvSpPr>
          <p:nvPr/>
        </p:nvSpPr>
        <p:spPr>
          <a:xfrm>
            <a:off x="838200" y="42582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8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AC1F2A82-6ED0-A9AB-EFFF-5E06AE8E9346}"/>
              </a:ext>
            </a:extLst>
          </p:cNvPr>
          <p:cNvPicPr>
            <a:picLocks noChangeAspect="1"/>
          </p:cNvPicPr>
          <p:nvPr/>
        </p:nvPicPr>
        <p:blipFill>
          <a:blip r:embed="rId5"/>
          <a:stretch>
            <a:fillRect/>
          </a:stretch>
        </p:blipFill>
        <p:spPr>
          <a:xfrm>
            <a:off x="2974397" y="1983189"/>
            <a:ext cx="5577320" cy="3704515"/>
          </a:xfrm>
          <a:prstGeom prst="rect">
            <a:avLst/>
          </a:prstGeom>
        </p:spPr>
      </p:pic>
      <p:pic>
        <p:nvPicPr>
          <p:cNvPr id="15" name="Audio 14">
            <a:hlinkClick r:id="" action="ppaction://media"/>
            <a:extLst>
              <a:ext uri="{FF2B5EF4-FFF2-40B4-BE49-F238E27FC236}">
                <a16:creationId xmlns:a16="http://schemas.microsoft.com/office/drawing/2014/main" id="{59B4809D-201F-1EAF-D7F2-E24B069CC6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69451379"/>
      </p:ext>
    </p:extLst>
  </p:cSld>
  <p:clrMapOvr>
    <a:masterClrMapping/>
  </p:clrMapOvr>
  <mc:AlternateContent xmlns:mc="http://schemas.openxmlformats.org/markup-compatibility/2006" xmlns:p14="http://schemas.microsoft.com/office/powerpoint/2010/main">
    <mc:Choice Requires="p14">
      <p:transition spd="slow" p14:dur="2000" advTm="25523"/>
    </mc:Choice>
    <mc:Fallback xmlns="">
      <p:transition spd="slow" advTm="25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6B7313-ACB4-4A89-8AAC-14AD804137EB}"/>
              </a:ext>
            </a:extLst>
          </p:cNvPr>
          <p:cNvSpPr>
            <a:spLocks noGrp="1"/>
          </p:cNvSpPr>
          <p:nvPr>
            <p:ph type="title"/>
          </p:nvPr>
        </p:nvSpPr>
        <p:spPr>
          <a:xfrm>
            <a:off x="838200" y="96741"/>
            <a:ext cx="10515600" cy="1325563"/>
          </a:xfrm>
        </p:spPr>
        <p:txBody>
          <a:bodyPr>
            <a:normAutofit/>
          </a:bodyPr>
          <a:lstStyle/>
          <a:p>
            <a:r>
              <a:rPr lang="en-US" altLang="zh-CN" sz="2800" dirty="0">
                <a:latin typeface="Arial" panose="020B0604020202020204" pitchFamily="34" charset="0"/>
                <a:cs typeface="Arial" panose="020B0604020202020204" pitchFamily="34" charset="0"/>
              </a:rPr>
              <a:t>Self-supervised learning in traffic flow prediction task</a:t>
            </a:r>
            <a:endParaRPr lang="zh-CN" altLang="en-US" sz="2800" dirty="0">
              <a:latin typeface="Arial" panose="020B0604020202020204" pitchFamily="34" charset="0"/>
              <a:cs typeface="Arial" panose="020B0604020202020204" pitchFamily="34" charset="0"/>
            </a:endParaRPr>
          </a:p>
        </p:txBody>
      </p:sp>
      <p:sp>
        <p:nvSpPr>
          <p:cNvPr id="7" name="标题 1">
            <a:extLst>
              <a:ext uri="{FF2B5EF4-FFF2-40B4-BE49-F238E27FC236}">
                <a16:creationId xmlns:a16="http://schemas.microsoft.com/office/drawing/2014/main" id="{8674A911-2062-4ADD-B953-7E342F526EE4}"/>
              </a:ext>
            </a:extLst>
          </p:cNvPr>
          <p:cNvSpPr txBox="1">
            <a:spLocks/>
          </p:cNvSpPr>
          <p:nvPr/>
        </p:nvSpPr>
        <p:spPr>
          <a:xfrm>
            <a:off x="575912" y="38405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800" dirty="0">
              <a:latin typeface="Arial" panose="020B0604020202020204" pitchFamily="34" charset="0"/>
              <a:cs typeface="Arial" panose="020B0604020202020204" pitchFamily="34" charset="0"/>
            </a:endParaRPr>
          </a:p>
        </p:txBody>
      </p:sp>
      <p:grpSp>
        <p:nvGrpSpPr>
          <p:cNvPr id="20" name="object 10">
            <a:extLst>
              <a:ext uri="{FF2B5EF4-FFF2-40B4-BE49-F238E27FC236}">
                <a16:creationId xmlns:a16="http://schemas.microsoft.com/office/drawing/2014/main" id="{758A39C0-A81E-2695-6510-1F314653BCC7}"/>
              </a:ext>
            </a:extLst>
          </p:cNvPr>
          <p:cNvGrpSpPr/>
          <p:nvPr/>
        </p:nvGrpSpPr>
        <p:grpSpPr>
          <a:xfrm>
            <a:off x="602788" y="2884664"/>
            <a:ext cx="4759239" cy="2324354"/>
            <a:chOff x="8285225" y="3189732"/>
            <a:chExt cx="4759239" cy="2324354"/>
          </a:xfrm>
        </p:grpSpPr>
        <p:pic>
          <p:nvPicPr>
            <p:cNvPr id="21" name="object 11">
              <a:extLst>
                <a:ext uri="{FF2B5EF4-FFF2-40B4-BE49-F238E27FC236}">
                  <a16:creationId xmlns:a16="http://schemas.microsoft.com/office/drawing/2014/main" id="{9CA0C5E7-6C72-CF34-7D8D-6DE8797EA161}"/>
                </a:ext>
              </a:extLst>
            </p:cNvPr>
            <p:cNvPicPr/>
            <p:nvPr/>
          </p:nvPicPr>
          <p:blipFill>
            <a:blip r:embed="rId5" cstate="print"/>
            <a:stretch>
              <a:fillRect/>
            </a:stretch>
          </p:blipFill>
          <p:spPr>
            <a:xfrm>
              <a:off x="8293608" y="3189732"/>
              <a:ext cx="831354" cy="2184654"/>
            </a:xfrm>
            <a:prstGeom prst="rect">
              <a:avLst/>
            </a:prstGeom>
          </p:spPr>
        </p:pic>
        <p:pic>
          <p:nvPicPr>
            <p:cNvPr id="22" name="object 12">
              <a:extLst>
                <a:ext uri="{FF2B5EF4-FFF2-40B4-BE49-F238E27FC236}">
                  <a16:creationId xmlns:a16="http://schemas.microsoft.com/office/drawing/2014/main" id="{D27B3808-B7D3-5AA8-6BB2-8BD91D4057F4}"/>
                </a:ext>
              </a:extLst>
            </p:cNvPr>
            <p:cNvPicPr/>
            <p:nvPr/>
          </p:nvPicPr>
          <p:blipFill>
            <a:blip r:embed="rId5" cstate="print"/>
            <a:stretch>
              <a:fillRect/>
            </a:stretch>
          </p:blipFill>
          <p:spPr>
            <a:xfrm>
              <a:off x="8987028" y="3189732"/>
              <a:ext cx="831354" cy="2184654"/>
            </a:xfrm>
            <a:prstGeom prst="rect">
              <a:avLst/>
            </a:prstGeom>
          </p:spPr>
        </p:pic>
        <p:pic>
          <p:nvPicPr>
            <p:cNvPr id="23" name="object 13">
              <a:extLst>
                <a:ext uri="{FF2B5EF4-FFF2-40B4-BE49-F238E27FC236}">
                  <a16:creationId xmlns:a16="http://schemas.microsoft.com/office/drawing/2014/main" id="{D1384EF3-EECC-B0DB-3A0C-CFD4F5866CD3}"/>
                </a:ext>
              </a:extLst>
            </p:cNvPr>
            <p:cNvPicPr/>
            <p:nvPr/>
          </p:nvPicPr>
          <p:blipFill>
            <a:blip r:embed="rId5" cstate="print"/>
            <a:stretch>
              <a:fillRect/>
            </a:stretch>
          </p:blipFill>
          <p:spPr>
            <a:xfrm>
              <a:off x="9680448" y="3189732"/>
              <a:ext cx="831354" cy="2184654"/>
            </a:xfrm>
            <a:prstGeom prst="rect">
              <a:avLst/>
            </a:prstGeom>
          </p:spPr>
        </p:pic>
        <p:pic>
          <p:nvPicPr>
            <p:cNvPr id="24" name="object 14">
              <a:extLst>
                <a:ext uri="{FF2B5EF4-FFF2-40B4-BE49-F238E27FC236}">
                  <a16:creationId xmlns:a16="http://schemas.microsoft.com/office/drawing/2014/main" id="{579F4AF8-E0D6-5778-536C-ECACDA7B4127}"/>
                </a:ext>
              </a:extLst>
            </p:cNvPr>
            <p:cNvPicPr/>
            <p:nvPr/>
          </p:nvPicPr>
          <p:blipFill>
            <a:blip r:embed="rId5" cstate="print"/>
            <a:stretch>
              <a:fillRect/>
            </a:stretch>
          </p:blipFill>
          <p:spPr>
            <a:xfrm>
              <a:off x="10373868" y="3189732"/>
              <a:ext cx="831354" cy="2184654"/>
            </a:xfrm>
            <a:prstGeom prst="rect">
              <a:avLst/>
            </a:prstGeom>
          </p:spPr>
        </p:pic>
        <p:pic>
          <p:nvPicPr>
            <p:cNvPr id="25" name="object 15">
              <a:extLst>
                <a:ext uri="{FF2B5EF4-FFF2-40B4-BE49-F238E27FC236}">
                  <a16:creationId xmlns:a16="http://schemas.microsoft.com/office/drawing/2014/main" id="{4F32E236-F54F-8D1D-E937-0057EBB36060}"/>
                </a:ext>
              </a:extLst>
            </p:cNvPr>
            <p:cNvPicPr/>
            <p:nvPr/>
          </p:nvPicPr>
          <p:blipFill>
            <a:blip r:embed="rId5" cstate="print"/>
            <a:stretch>
              <a:fillRect/>
            </a:stretch>
          </p:blipFill>
          <p:spPr>
            <a:xfrm>
              <a:off x="11067288" y="3189732"/>
              <a:ext cx="831354" cy="2184654"/>
            </a:xfrm>
            <a:prstGeom prst="rect">
              <a:avLst/>
            </a:prstGeom>
          </p:spPr>
        </p:pic>
        <p:sp>
          <p:nvSpPr>
            <p:cNvPr id="26" name="object 16">
              <a:extLst>
                <a:ext uri="{FF2B5EF4-FFF2-40B4-BE49-F238E27FC236}">
                  <a16:creationId xmlns:a16="http://schemas.microsoft.com/office/drawing/2014/main" id="{4CD4A8DA-9885-BAD8-47F1-C9046B6EB9B3}"/>
                </a:ext>
              </a:extLst>
            </p:cNvPr>
            <p:cNvSpPr/>
            <p:nvPr/>
          </p:nvSpPr>
          <p:spPr>
            <a:xfrm>
              <a:off x="8285225" y="5367587"/>
              <a:ext cx="4759239" cy="146499"/>
            </a:xfrm>
            <a:custGeom>
              <a:avLst/>
              <a:gdLst/>
              <a:ahLst/>
              <a:cxnLst/>
              <a:rect l="l" t="t" r="r" b="b"/>
              <a:pathLst>
                <a:path w="3418204" h="127000">
                  <a:moveTo>
                    <a:pt x="3290697" y="0"/>
                  </a:moveTo>
                  <a:lnTo>
                    <a:pt x="3290697" y="127000"/>
                  </a:lnTo>
                  <a:lnTo>
                    <a:pt x="3397885" y="73405"/>
                  </a:lnTo>
                  <a:lnTo>
                    <a:pt x="3303397" y="73405"/>
                  </a:lnTo>
                  <a:lnTo>
                    <a:pt x="3303397" y="53593"/>
                  </a:lnTo>
                  <a:lnTo>
                    <a:pt x="3397884" y="53593"/>
                  </a:lnTo>
                  <a:lnTo>
                    <a:pt x="3290697" y="0"/>
                  </a:lnTo>
                  <a:close/>
                </a:path>
                <a:path w="3418204" h="127000">
                  <a:moveTo>
                    <a:pt x="3290697" y="53593"/>
                  </a:moveTo>
                  <a:lnTo>
                    <a:pt x="0" y="53593"/>
                  </a:lnTo>
                  <a:lnTo>
                    <a:pt x="0" y="73405"/>
                  </a:lnTo>
                  <a:lnTo>
                    <a:pt x="3290697" y="73405"/>
                  </a:lnTo>
                  <a:lnTo>
                    <a:pt x="3290697" y="53593"/>
                  </a:lnTo>
                  <a:close/>
                </a:path>
                <a:path w="3418204" h="127000">
                  <a:moveTo>
                    <a:pt x="3397884" y="53593"/>
                  </a:moveTo>
                  <a:lnTo>
                    <a:pt x="3303397" y="53593"/>
                  </a:lnTo>
                  <a:lnTo>
                    <a:pt x="3303397" y="73405"/>
                  </a:lnTo>
                  <a:lnTo>
                    <a:pt x="3397885" y="73405"/>
                  </a:lnTo>
                  <a:lnTo>
                    <a:pt x="3417697" y="63500"/>
                  </a:lnTo>
                  <a:lnTo>
                    <a:pt x="3397884" y="53593"/>
                  </a:lnTo>
                  <a:close/>
                </a:path>
              </a:pathLst>
            </a:custGeom>
            <a:solidFill>
              <a:srgbClr val="0000FF"/>
            </a:solidFill>
          </p:spPr>
          <p:txBody>
            <a:bodyPr wrap="square" lIns="0" tIns="0" rIns="0" bIns="0" rtlCol="0"/>
            <a:lstStyle/>
            <a:p>
              <a:endParaRPr/>
            </a:p>
          </p:txBody>
        </p:sp>
      </p:grpSp>
      <p:sp>
        <p:nvSpPr>
          <p:cNvPr id="27" name="object 17">
            <a:extLst>
              <a:ext uri="{FF2B5EF4-FFF2-40B4-BE49-F238E27FC236}">
                <a16:creationId xmlns:a16="http://schemas.microsoft.com/office/drawing/2014/main" id="{54CA389C-4896-74F0-189A-B4041382620C}"/>
              </a:ext>
            </a:extLst>
          </p:cNvPr>
          <p:cNvSpPr txBox="1"/>
          <p:nvPr/>
        </p:nvSpPr>
        <p:spPr>
          <a:xfrm>
            <a:off x="5107604" y="4835385"/>
            <a:ext cx="118110" cy="330835"/>
          </a:xfrm>
          <a:prstGeom prst="rect">
            <a:avLst/>
          </a:prstGeom>
        </p:spPr>
        <p:txBody>
          <a:bodyPr vert="horz" wrap="square" lIns="0" tIns="12700" rIns="0" bIns="0" rtlCol="0">
            <a:spAutoFit/>
          </a:bodyPr>
          <a:lstStyle/>
          <a:p>
            <a:pPr marL="12700">
              <a:lnSpc>
                <a:spcPct val="100000"/>
              </a:lnSpc>
              <a:spcBef>
                <a:spcPts val="100"/>
              </a:spcBef>
            </a:pPr>
            <a:r>
              <a:rPr sz="2000" b="1" i="1" dirty="0">
                <a:solidFill>
                  <a:srgbClr val="0000FF"/>
                </a:solidFill>
                <a:latin typeface="Cambria"/>
                <a:cs typeface="Cambria"/>
              </a:rPr>
              <a:t>t</a:t>
            </a:r>
            <a:endParaRPr sz="2000">
              <a:latin typeface="Cambria"/>
              <a:cs typeface="Cambria"/>
            </a:endParaRPr>
          </a:p>
        </p:txBody>
      </p:sp>
      <p:grpSp>
        <p:nvGrpSpPr>
          <p:cNvPr id="31" name="object 23">
            <a:extLst>
              <a:ext uri="{FF2B5EF4-FFF2-40B4-BE49-F238E27FC236}">
                <a16:creationId xmlns:a16="http://schemas.microsoft.com/office/drawing/2014/main" id="{DBD8FEAB-8B42-AECD-F452-F131625325A0}"/>
              </a:ext>
            </a:extLst>
          </p:cNvPr>
          <p:cNvGrpSpPr/>
          <p:nvPr/>
        </p:nvGrpSpPr>
        <p:grpSpPr>
          <a:xfrm>
            <a:off x="4409867" y="2756522"/>
            <a:ext cx="840498" cy="2977261"/>
            <a:chOff x="11053571" y="3179064"/>
            <a:chExt cx="840498" cy="2977261"/>
          </a:xfrm>
        </p:grpSpPr>
        <p:sp>
          <p:nvSpPr>
            <p:cNvPr id="32" name="object 24">
              <a:extLst>
                <a:ext uri="{FF2B5EF4-FFF2-40B4-BE49-F238E27FC236}">
                  <a16:creationId xmlns:a16="http://schemas.microsoft.com/office/drawing/2014/main" id="{8F1DA6AE-B2F8-1DC5-3245-3CF32A8CF6DD}"/>
                </a:ext>
              </a:extLst>
            </p:cNvPr>
            <p:cNvSpPr/>
            <p:nvPr/>
          </p:nvSpPr>
          <p:spPr>
            <a:xfrm>
              <a:off x="11413235" y="5086350"/>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B76FFD"/>
            </a:solidFill>
          </p:spPr>
          <p:txBody>
            <a:bodyPr wrap="square" lIns="0" tIns="0" rIns="0" bIns="0" rtlCol="0"/>
            <a:lstStyle/>
            <a:p>
              <a:endParaRPr/>
            </a:p>
          </p:txBody>
        </p:sp>
        <p:pic>
          <p:nvPicPr>
            <p:cNvPr id="33" name="object 25">
              <a:extLst>
                <a:ext uri="{FF2B5EF4-FFF2-40B4-BE49-F238E27FC236}">
                  <a16:creationId xmlns:a16="http://schemas.microsoft.com/office/drawing/2014/main" id="{83A029E3-4272-7077-5ECF-53FC8E8413BD}"/>
                </a:ext>
              </a:extLst>
            </p:cNvPr>
            <p:cNvPicPr/>
            <p:nvPr/>
          </p:nvPicPr>
          <p:blipFill>
            <a:blip r:embed="rId6" cstate="print"/>
            <a:stretch>
              <a:fillRect/>
            </a:stretch>
          </p:blipFill>
          <p:spPr>
            <a:xfrm>
              <a:off x="11053571" y="3179064"/>
              <a:ext cx="840498" cy="2210562"/>
            </a:xfrm>
            <a:prstGeom prst="rect">
              <a:avLst/>
            </a:prstGeom>
          </p:spPr>
        </p:pic>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5E6F3B4-4A03-B024-016F-79EA0F24F3B4}"/>
                  </a:ext>
                </a:extLst>
              </p:cNvPr>
              <p:cNvSpPr txBox="1"/>
              <p:nvPr/>
            </p:nvSpPr>
            <p:spPr>
              <a:xfrm>
                <a:off x="4744234" y="5740549"/>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B76FFD"/>
                              </a:solidFill>
                              <a:latin typeface="Cambria Math" panose="02040503050406030204" pitchFamily="18" charset="0"/>
                            </a:rPr>
                          </m:ctrlPr>
                        </m:sSubPr>
                        <m:e>
                          <m:r>
                            <a:rPr lang="en-US" i="1" dirty="0">
                              <a:solidFill>
                                <a:srgbClr val="B76FFD"/>
                              </a:solidFill>
                              <a:latin typeface="Cambria Math" panose="02040503050406030204" pitchFamily="18" charset="0"/>
                            </a:rPr>
                            <m:t>𝑥</m:t>
                          </m:r>
                        </m:e>
                        <m:sub>
                          <m:r>
                            <a:rPr lang="en-US" b="0" i="0" dirty="0" smtClean="0">
                              <a:solidFill>
                                <a:srgbClr val="B76FFD"/>
                              </a:solidFill>
                              <a:latin typeface="Cambria Math" panose="02040503050406030204" pitchFamily="18" charset="0"/>
                            </a:rPr>
                            <m:t>6</m:t>
                          </m:r>
                        </m:sub>
                      </m:sSub>
                    </m:oMath>
                  </m:oMathPara>
                </a14:m>
                <a:endParaRPr lang="en-US" dirty="0"/>
              </a:p>
            </p:txBody>
          </p:sp>
        </mc:Choice>
        <mc:Fallback xmlns="">
          <p:sp>
            <p:nvSpPr>
              <p:cNvPr id="4" name="TextBox 3">
                <a:extLst>
                  <a:ext uri="{FF2B5EF4-FFF2-40B4-BE49-F238E27FC236}">
                    <a16:creationId xmlns:a16="http://schemas.microsoft.com/office/drawing/2014/main" id="{35E6F3B4-4A03-B024-016F-79EA0F24F3B4}"/>
                  </a:ext>
                </a:extLst>
              </p:cNvPr>
              <p:cNvSpPr txBox="1">
                <a:spLocks noRot="1" noChangeAspect="1" noMove="1" noResize="1" noEditPoints="1" noAdjustHandles="1" noChangeArrowheads="1" noChangeShapeType="1" noTextEdit="1"/>
              </p:cNvSpPr>
              <p:nvPr/>
            </p:nvSpPr>
            <p:spPr>
              <a:xfrm>
                <a:off x="4744234" y="5740549"/>
                <a:ext cx="291042" cy="276999"/>
              </a:xfrm>
              <a:prstGeom prst="rect">
                <a:avLst/>
              </a:prstGeom>
              <a:blipFill>
                <a:blip r:embed="rId7"/>
                <a:stretch>
                  <a:fillRect l="-10417" r="-6250" b="-15556"/>
                </a:stretch>
              </a:blipFill>
            </p:spPr>
            <p:txBody>
              <a:bodyPr/>
              <a:lstStyle/>
              <a:p>
                <a:r>
                  <a:rPr lang="en-US">
                    <a:noFill/>
                  </a:rPr>
                  <a:t> </a:t>
                </a:r>
              </a:p>
            </p:txBody>
          </p:sp>
        </mc:Fallback>
      </mc:AlternateContent>
      <p:sp>
        <p:nvSpPr>
          <p:cNvPr id="34" name="object 24">
            <a:extLst>
              <a:ext uri="{FF2B5EF4-FFF2-40B4-BE49-F238E27FC236}">
                <a16:creationId xmlns:a16="http://schemas.microsoft.com/office/drawing/2014/main" id="{05625F06-47FC-FB80-3B84-1AFFF57A7C40}"/>
              </a:ext>
            </a:extLst>
          </p:cNvPr>
          <p:cNvSpPr/>
          <p:nvPr/>
        </p:nvSpPr>
        <p:spPr>
          <a:xfrm>
            <a:off x="3749156" y="4681365"/>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DD1963A-FC40-F35F-94D7-94E6CF7D3A9F}"/>
                  </a:ext>
                </a:extLst>
              </p:cNvPr>
              <p:cNvSpPr txBox="1"/>
              <p:nvPr/>
            </p:nvSpPr>
            <p:spPr>
              <a:xfrm>
                <a:off x="3716619" y="5740549"/>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5</m:t>
                          </m:r>
                        </m:sub>
                      </m:sSub>
                    </m:oMath>
                  </m:oMathPara>
                </a14:m>
                <a:endParaRPr lang="en-US" dirty="0"/>
              </a:p>
            </p:txBody>
          </p:sp>
        </mc:Choice>
        <mc:Fallback xmlns="">
          <p:sp>
            <p:nvSpPr>
              <p:cNvPr id="36" name="TextBox 35">
                <a:extLst>
                  <a:ext uri="{FF2B5EF4-FFF2-40B4-BE49-F238E27FC236}">
                    <a16:creationId xmlns:a16="http://schemas.microsoft.com/office/drawing/2014/main" id="{CDD1963A-FC40-F35F-94D7-94E6CF7D3A9F}"/>
                  </a:ext>
                </a:extLst>
              </p:cNvPr>
              <p:cNvSpPr txBox="1">
                <a:spLocks noRot="1" noChangeAspect="1" noMove="1" noResize="1" noEditPoints="1" noAdjustHandles="1" noChangeArrowheads="1" noChangeShapeType="1" noTextEdit="1"/>
              </p:cNvSpPr>
              <p:nvPr/>
            </p:nvSpPr>
            <p:spPr>
              <a:xfrm>
                <a:off x="3716619" y="5740549"/>
                <a:ext cx="291042" cy="276999"/>
              </a:xfrm>
              <a:prstGeom prst="rect">
                <a:avLst/>
              </a:prstGeom>
              <a:blipFill>
                <a:blip r:embed="rId8"/>
                <a:stretch>
                  <a:fillRect l="-10638" r="-8511" b="-17778"/>
                </a:stretch>
              </a:blipFill>
            </p:spPr>
            <p:txBody>
              <a:bodyPr/>
              <a:lstStyle/>
              <a:p>
                <a:r>
                  <a:rPr lang="en-US">
                    <a:noFill/>
                  </a:rPr>
                  <a:t> </a:t>
                </a:r>
              </a:p>
            </p:txBody>
          </p:sp>
        </mc:Fallback>
      </mc:AlternateContent>
      <p:sp>
        <p:nvSpPr>
          <p:cNvPr id="37" name="object 24">
            <a:extLst>
              <a:ext uri="{FF2B5EF4-FFF2-40B4-BE49-F238E27FC236}">
                <a16:creationId xmlns:a16="http://schemas.microsoft.com/office/drawing/2014/main" id="{6CE320B4-AC87-D507-DB8F-D1C36F0C6800}"/>
              </a:ext>
            </a:extLst>
          </p:cNvPr>
          <p:cNvSpPr/>
          <p:nvPr/>
        </p:nvSpPr>
        <p:spPr>
          <a:xfrm>
            <a:off x="2988521" y="4709869"/>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E675146-73BA-051A-0E55-080BD8D6FA04}"/>
                  </a:ext>
                </a:extLst>
              </p:cNvPr>
              <p:cNvSpPr txBox="1"/>
              <p:nvPr/>
            </p:nvSpPr>
            <p:spPr>
              <a:xfrm>
                <a:off x="2955984" y="5769053"/>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4</m:t>
                          </m:r>
                        </m:sub>
                      </m:sSub>
                    </m:oMath>
                  </m:oMathPara>
                </a14:m>
                <a:endParaRPr lang="en-US" dirty="0"/>
              </a:p>
            </p:txBody>
          </p:sp>
        </mc:Choice>
        <mc:Fallback xmlns="">
          <p:sp>
            <p:nvSpPr>
              <p:cNvPr id="38" name="TextBox 37">
                <a:extLst>
                  <a:ext uri="{FF2B5EF4-FFF2-40B4-BE49-F238E27FC236}">
                    <a16:creationId xmlns:a16="http://schemas.microsoft.com/office/drawing/2014/main" id="{2E675146-73BA-051A-0E55-080BD8D6FA04}"/>
                  </a:ext>
                </a:extLst>
              </p:cNvPr>
              <p:cNvSpPr txBox="1">
                <a:spLocks noRot="1" noChangeAspect="1" noMove="1" noResize="1" noEditPoints="1" noAdjustHandles="1" noChangeArrowheads="1" noChangeShapeType="1" noTextEdit="1"/>
              </p:cNvSpPr>
              <p:nvPr/>
            </p:nvSpPr>
            <p:spPr>
              <a:xfrm>
                <a:off x="2955984" y="5769053"/>
                <a:ext cx="291042" cy="276999"/>
              </a:xfrm>
              <a:prstGeom prst="rect">
                <a:avLst/>
              </a:prstGeom>
              <a:blipFill>
                <a:blip r:embed="rId9"/>
                <a:stretch>
                  <a:fillRect l="-10417" r="-4167" b="-15217"/>
                </a:stretch>
              </a:blipFill>
            </p:spPr>
            <p:txBody>
              <a:bodyPr/>
              <a:lstStyle/>
              <a:p>
                <a:r>
                  <a:rPr lang="en-US">
                    <a:noFill/>
                  </a:rPr>
                  <a:t> </a:t>
                </a:r>
              </a:p>
            </p:txBody>
          </p:sp>
        </mc:Fallback>
      </mc:AlternateContent>
      <p:sp>
        <p:nvSpPr>
          <p:cNvPr id="43" name="object 24">
            <a:extLst>
              <a:ext uri="{FF2B5EF4-FFF2-40B4-BE49-F238E27FC236}">
                <a16:creationId xmlns:a16="http://schemas.microsoft.com/office/drawing/2014/main" id="{48754C02-DB6C-2223-5C18-37D4DC72BF2D}"/>
              </a:ext>
            </a:extLst>
          </p:cNvPr>
          <p:cNvSpPr/>
          <p:nvPr/>
        </p:nvSpPr>
        <p:spPr>
          <a:xfrm>
            <a:off x="2311861" y="4699078"/>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341FFDF-DF2F-3556-F41C-4EEF6DEA94C2}"/>
                  </a:ext>
                </a:extLst>
              </p:cNvPr>
              <p:cNvSpPr txBox="1"/>
              <p:nvPr/>
            </p:nvSpPr>
            <p:spPr>
              <a:xfrm>
                <a:off x="2279324" y="5758262"/>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3</m:t>
                          </m:r>
                        </m:sub>
                      </m:sSub>
                    </m:oMath>
                  </m:oMathPara>
                </a14:m>
                <a:endParaRPr lang="en-US" dirty="0"/>
              </a:p>
            </p:txBody>
          </p:sp>
        </mc:Choice>
        <mc:Fallback xmlns="">
          <p:sp>
            <p:nvSpPr>
              <p:cNvPr id="44" name="TextBox 43">
                <a:extLst>
                  <a:ext uri="{FF2B5EF4-FFF2-40B4-BE49-F238E27FC236}">
                    <a16:creationId xmlns:a16="http://schemas.microsoft.com/office/drawing/2014/main" id="{0341FFDF-DF2F-3556-F41C-4EEF6DEA94C2}"/>
                  </a:ext>
                </a:extLst>
              </p:cNvPr>
              <p:cNvSpPr txBox="1">
                <a:spLocks noRot="1" noChangeAspect="1" noMove="1" noResize="1" noEditPoints="1" noAdjustHandles="1" noChangeArrowheads="1" noChangeShapeType="1" noTextEdit="1"/>
              </p:cNvSpPr>
              <p:nvPr/>
            </p:nvSpPr>
            <p:spPr>
              <a:xfrm>
                <a:off x="2279324" y="5758262"/>
                <a:ext cx="291042" cy="276999"/>
              </a:xfrm>
              <a:prstGeom prst="rect">
                <a:avLst/>
              </a:prstGeom>
              <a:blipFill>
                <a:blip r:embed="rId10"/>
                <a:stretch>
                  <a:fillRect l="-10417" r="-4167" b="-15556"/>
                </a:stretch>
              </a:blipFill>
            </p:spPr>
            <p:txBody>
              <a:bodyPr/>
              <a:lstStyle/>
              <a:p>
                <a:r>
                  <a:rPr lang="en-US">
                    <a:noFill/>
                  </a:rPr>
                  <a:t> </a:t>
                </a:r>
              </a:p>
            </p:txBody>
          </p:sp>
        </mc:Fallback>
      </mc:AlternateContent>
      <p:sp>
        <p:nvSpPr>
          <p:cNvPr id="45" name="object 24">
            <a:extLst>
              <a:ext uri="{FF2B5EF4-FFF2-40B4-BE49-F238E27FC236}">
                <a16:creationId xmlns:a16="http://schemas.microsoft.com/office/drawing/2014/main" id="{F629170E-0F11-987E-41F3-9AB2E4CF56DD}"/>
              </a:ext>
            </a:extLst>
          </p:cNvPr>
          <p:cNvSpPr/>
          <p:nvPr/>
        </p:nvSpPr>
        <p:spPr>
          <a:xfrm>
            <a:off x="1625287" y="4688287"/>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764035A-0183-6B43-E3D5-4F736886E674}"/>
                  </a:ext>
                </a:extLst>
              </p:cNvPr>
              <p:cNvSpPr txBox="1"/>
              <p:nvPr/>
            </p:nvSpPr>
            <p:spPr>
              <a:xfrm>
                <a:off x="1592750" y="5747471"/>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2</m:t>
                          </m:r>
                        </m:sub>
                      </m:sSub>
                    </m:oMath>
                  </m:oMathPara>
                </a14:m>
                <a:endParaRPr lang="en-US" dirty="0"/>
              </a:p>
            </p:txBody>
          </p:sp>
        </mc:Choice>
        <mc:Fallback xmlns="">
          <p:sp>
            <p:nvSpPr>
              <p:cNvPr id="46" name="TextBox 45">
                <a:extLst>
                  <a:ext uri="{FF2B5EF4-FFF2-40B4-BE49-F238E27FC236}">
                    <a16:creationId xmlns:a16="http://schemas.microsoft.com/office/drawing/2014/main" id="{9764035A-0183-6B43-E3D5-4F736886E674}"/>
                  </a:ext>
                </a:extLst>
              </p:cNvPr>
              <p:cNvSpPr txBox="1">
                <a:spLocks noRot="1" noChangeAspect="1" noMove="1" noResize="1" noEditPoints="1" noAdjustHandles="1" noChangeArrowheads="1" noChangeShapeType="1" noTextEdit="1"/>
              </p:cNvSpPr>
              <p:nvPr/>
            </p:nvSpPr>
            <p:spPr>
              <a:xfrm>
                <a:off x="1592750" y="5747471"/>
                <a:ext cx="291042" cy="276999"/>
              </a:xfrm>
              <a:prstGeom prst="rect">
                <a:avLst/>
              </a:prstGeom>
              <a:blipFill>
                <a:blip r:embed="rId11"/>
                <a:stretch>
                  <a:fillRect l="-10417" r="-6250" b="-15556"/>
                </a:stretch>
              </a:blipFill>
            </p:spPr>
            <p:txBody>
              <a:bodyPr/>
              <a:lstStyle/>
              <a:p>
                <a:r>
                  <a:rPr lang="en-US">
                    <a:noFill/>
                  </a:rPr>
                  <a:t> </a:t>
                </a:r>
              </a:p>
            </p:txBody>
          </p:sp>
        </mc:Fallback>
      </mc:AlternateContent>
      <p:sp>
        <p:nvSpPr>
          <p:cNvPr id="47" name="object 24">
            <a:extLst>
              <a:ext uri="{FF2B5EF4-FFF2-40B4-BE49-F238E27FC236}">
                <a16:creationId xmlns:a16="http://schemas.microsoft.com/office/drawing/2014/main" id="{514F3453-95F8-3EAA-289D-75F3DA6A8053}"/>
              </a:ext>
            </a:extLst>
          </p:cNvPr>
          <p:cNvSpPr/>
          <p:nvPr/>
        </p:nvSpPr>
        <p:spPr>
          <a:xfrm>
            <a:off x="948627" y="4677496"/>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85377B4A-A495-E981-FA13-A34E5B5529F0}"/>
                  </a:ext>
                </a:extLst>
              </p:cNvPr>
              <p:cNvSpPr txBox="1"/>
              <p:nvPr/>
            </p:nvSpPr>
            <p:spPr>
              <a:xfrm>
                <a:off x="916090" y="5736680"/>
                <a:ext cx="2857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1</m:t>
                          </m:r>
                        </m:sub>
                      </m:sSub>
                    </m:oMath>
                  </m:oMathPara>
                </a14:m>
                <a:endParaRPr lang="en-US" dirty="0"/>
              </a:p>
            </p:txBody>
          </p:sp>
        </mc:Choice>
        <mc:Fallback xmlns="">
          <p:sp>
            <p:nvSpPr>
              <p:cNvPr id="48" name="TextBox 47">
                <a:extLst>
                  <a:ext uri="{FF2B5EF4-FFF2-40B4-BE49-F238E27FC236}">
                    <a16:creationId xmlns:a16="http://schemas.microsoft.com/office/drawing/2014/main" id="{85377B4A-A495-E981-FA13-A34E5B5529F0}"/>
                  </a:ext>
                </a:extLst>
              </p:cNvPr>
              <p:cNvSpPr txBox="1">
                <a:spLocks noRot="1" noChangeAspect="1" noMove="1" noResize="1" noEditPoints="1" noAdjustHandles="1" noChangeArrowheads="1" noChangeShapeType="1" noTextEdit="1"/>
              </p:cNvSpPr>
              <p:nvPr/>
            </p:nvSpPr>
            <p:spPr>
              <a:xfrm>
                <a:off x="916090" y="5736680"/>
                <a:ext cx="285719" cy="276999"/>
              </a:xfrm>
              <a:prstGeom prst="rect">
                <a:avLst/>
              </a:prstGeom>
              <a:blipFill>
                <a:blip r:embed="rId12"/>
                <a:stretch>
                  <a:fillRect l="-10638" r="-6383" b="-17778"/>
                </a:stretch>
              </a:blipFill>
            </p:spPr>
            <p:txBody>
              <a:bodyPr/>
              <a:lstStyle/>
              <a:p>
                <a:r>
                  <a:rPr lang="en-US">
                    <a:noFill/>
                  </a:rPr>
                  <a:t> </a:t>
                </a:r>
              </a:p>
            </p:txBody>
          </p:sp>
        </mc:Fallback>
      </mc:AlternateContent>
      <p:sp>
        <p:nvSpPr>
          <p:cNvPr id="104" name="object 20">
            <a:extLst>
              <a:ext uri="{FF2B5EF4-FFF2-40B4-BE49-F238E27FC236}">
                <a16:creationId xmlns:a16="http://schemas.microsoft.com/office/drawing/2014/main" id="{1F6EFDEC-7B6A-3085-67C9-A00AFF794C4E}"/>
              </a:ext>
            </a:extLst>
          </p:cNvPr>
          <p:cNvSpPr/>
          <p:nvPr/>
        </p:nvSpPr>
        <p:spPr>
          <a:xfrm>
            <a:off x="1138549" y="6095485"/>
            <a:ext cx="2611120" cy="411480"/>
          </a:xfrm>
          <a:custGeom>
            <a:avLst/>
            <a:gdLst/>
            <a:ahLst/>
            <a:cxnLst/>
            <a:rect l="l" t="t" r="r" b="b"/>
            <a:pathLst>
              <a:path w="2611120" h="411479">
                <a:moveTo>
                  <a:pt x="2610612" y="0"/>
                </a:moveTo>
                <a:lnTo>
                  <a:pt x="2604970" y="47174"/>
                </a:lnTo>
                <a:lnTo>
                  <a:pt x="2588901" y="90479"/>
                </a:lnTo>
                <a:lnTo>
                  <a:pt x="2563685" y="128679"/>
                </a:lnTo>
                <a:lnTo>
                  <a:pt x="2530605" y="160541"/>
                </a:lnTo>
                <a:lnTo>
                  <a:pt x="2490943" y="184828"/>
                </a:lnTo>
                <a:lnTo>
                  <a:pt x="2445980" y="200306"/>
                </a:lnTo>
                <a:lnTo>
                  <a:pt x="2396998" y="205740"/>
                </a:lnTo>
                <a:lnTo>
                  <a:pt x="1518920" y="205740"/>
                </a:lnTo>
                <a:lnTo>
                  <a:pt x="1469937" y="211173"/>
                </a:lnTo>
                <a:lnTo>
                  <a:pt x="1424974" y="226651"/>
                </a:lnTo>
                <a:lnTo>
                  <a:pt x="1385312" y="250938"/>
                </a:lnTo>
                <a:lnTo>
                  <a:pt x="1352232" y="282800"/>
                </a:lnTo>
                <a:lnTo>
                  <a:pt x="1327016" y="321000"/>
                </a:lnTo>
                <a:lnTo>
                  <a:pt x="1310947" y="364305"/>
                </a:lnTo>
                <a:lnTo>
                  <a:pt x="1305305" y="411480"/>
                </a:lnTo>
                <a:lnTo>
                  <a:pt x="1299664" y="364305"/>
                </a:lnTo>
                <a:lnTo>
                  <a:pt x="1283595" y="321000"/>
                </a:lnTo>
                <a:lnTo>
                  <a:pt x="1258379" y="282800"/>
                </a:lnTo>
                <a:lnTo>
                  <a:pt x="1225299" y="250938"/>
                </a:lnTo>
                <a:lnTo>
                  <a:pt x="1185637" y="226651"/>
                </a:lnTo>
                <a:lnTo>
                  <a:pt x="1140674" y="211173"/>
                </a:lnTo>
                <a:lnTo>
                  <a:pt x="1091692" y="205740"/>
                </a:lnTo>
                <a:lnTo>
                  <a:pt x="213614" y="205740"/>
                </a:lnTo>
                <a:lnTo>
                  <a:pt x="164631" y="200306"/>
                </a:lnTo>
                <a:lnTo>
                  <a:pt x="119668" y="184828"/>
                </a:lnTo>
                <a:lnTo>
                  <a:pt x="80006" y="160541"/>
                </a:lnTo>
                <a:lnTo>
                  <a:pt x="46926" y="128679"/>
                </a:lnTo>
                <a:lnTo>
                  <a:pt x="21710" y="90479"/>
                </a:lnTo>
                <a:lnTo>
                  <a:pt x="5641" y="47174"/>
                </a:lnTo>
                <a:lnTo>
                  <a:pt x="0" y="0"/>
                </a:lnTo>
              </a:path>
            </a:pathLst>
          </a:custGeom>
          <a:ln w="19812">
            <a:solidFill>
              <a:srgbClr val="FF0000"/>
            </a:solidFill>
          </a:ln>
        </p:spPr>
        <p:txBody>
          <a:bodyPr wrap="square" lIns="0" tIns="0" rIns="0" bIns="0" rtlCol="0"/>
          <a:lstStyle/>
          <a:p>
            <a:endParaRPr/>
          </a:p>
        </p:txBody>
      </p:sp>
      <p:sp>
        <p:nvSpPr>
          <p:cNvPr id="108" name="TextBox 107">
            <a:extLst>
              <a:ext uri="{FF2B5EF4-FFF2-40B4-BE49-F238E27FC236}">
                <a16:creationId xmlns:a16="http://schemas.microsoft.com/office/drawing/2014/main" id="{AD7D820C-A343-7846-3E54-1926888678BA}"/>
              </a:ext>
            </a:extLst>
          </p:cNvPr>
          <p:cNvSpPr txBox="1"/>
          <p:nvPr/>
        </p:nvSpPr>
        <p:spPr>
          <a:xfrm>
            <a:off x="1226473" y="2199141"/>
            <a:ext cx="363022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Recap: Traffic flow prediction task</a:t>
            </a:r>
          </a:p>
        </p:txBody>
      </p:sp>
      <p:pic>
        <p:nvPicPr>
          <p:cNvPr id="109" name="Audio 108">
            <a:hlinkClick r:id="" action="ppaction://media"/>
            <a:extLst>
              <a:ext uri="{FF2B5EF4-FFF2-40B4-BE49-F238E27FC236}">
                <a16:creationId xmlns:a16="http://schemas.microsoft.com/office/drawing/2014/main" id="{D72D2BBB-D01E-8AD8-DBF4-F1FBBE5B23B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28975508"/>
      </p:ext>
    </p:extLst>
  </p:cSld>
  <p:clrMapOvr>
    <a:masterClrMapping/>
  </p:clrMapOvr>
  <mc:AlternateContent xmlns:mc="http://schemas.openxmlformats.org/markup-compatibility/2006" xmlns:p14="http://schemas.microsoft.com/office/powerpoint/2010/main">
    <mc:Choice Requires="p14">
      <p:transition spd="slow" p14:dur="2000" advTm="31028"/>
    </mc:Choice>
    <mc:Fallback xmlns="">
      <p:transition spd="slow" advTm="31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6B7313-ACB4-4A89-8AAC-14AD804137EB}"/>
              </a:ext>
            </a:extLst>
          </p:cNvPr>
          <p:cNvSpPr>
            <a:spLocks noGrp="1"/>
          </p:cNvSpPr>
          <p:nvPr>
            <p:ph type="title"/>
          </p:nvPr>
        </p:nvSpPr>
        <p:spPr>
          <a:xfrm>
            <a:off x="838200" y="96741"/>
            <a:ext cx="10515600" cy="1325563"/>
          </a:xfrm>
        </p:spPr>
        <p:txBody>
          <a:bodyPr>
            <a:normAutofit/>
          </a:bodyPr>
          <a:lstStyle/>
          <a:p>
            <a:r>
              <a:rPr lang="en-US" altLang="zh-CN" sz="2800" dirty="0">
                <a:latin typeface="Arial" panose="020B0604020202020204" pitchFamily="34" charset="0"/>
                <a:cs typeface="Arial" panose="020B0604020202020204" pitchFamily="34" charset="0"/>
              </a:rPr>
              <a:t>Self-supervised learning in traffic flow prediction task</a:t>
            </a:r>
            <a:endParaRPr lang="zh-CN" altLang="en-US" sz="2800" dirty="0">
              <a:latin typeface="Arial" panose="020B0604020202020204" pitchFamily="34" charset="0"/>
              <a:cs typeface="Arial" panose="020B0604020202020204" pitchFamily="34" charset="0"/>
            </a:endParaRPr>
          </a:p>
        </p:txBody>
      </p:sp>
      <p:sp>
        <p:nvSpPr>
          <p:cNvPr id="7" name="标题 1">
            <a:extLst>
              <a:ext uri="{FF2B5EF4-FFF2-40B4-BE49-F238E27FC236}">
                <a16:creationId xmlns:a16="http://schemas.microsoft.com/office/drawing/2014/main" id="{8674A911-2062-4ADD-B953-7E342F526EE4}"/>
              </a:ext>
            </a:extLst>
          </p:cNvPr>
          <p:cNvSpPr txBox="1">
            <a:spLocks/>
          </p:cNvSpPr>
          <p:nvPr/>
        </p:nvSpPr>
        <p:spPr>
          <a:xfrm>
            <a:off x="575912" y="38405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800" dirty="0">
              <a:latin typeface="Arial" panose="020B0604020202020204" pitchFamily="34" charset="0"/>
              <a:cs typeface="Arial" panose="020B0604020202020204" pitchFamily="34" charset="0"/>
            </a:endParaRPr>
          </a:p>
        </p:txBody>
      </p:sp>
      <p:grpSp>
        <p:nvGrpSpPr>
          <p:cNvPr id="20" name="object 10">
            <a:extLst>
              <a:ext uri="{FF2B5EF4-FFF2-40B4-BE49-F238E27FC236}">
                <a16:creationId xmlns:a16="http://schemas.microsoft.com/office/drawing/2014/main" id="{758A39C0-A81E-2695-6510-1F314653BCC7}"/>
              </a:ext>
            </a:extLst>
          </p:cNvPr>
          <p:cNvGrpSpPr/>
          <p:nvPr/>
        </p:nvGrpSpPr>
        <p:grpSpPr>
          <a:xfrm>
            <a:off x="602788" y="2884664"/>
            <a:ext cx="4759239" cy="2324354"/>
            <a:chOff x="8285225" y="3189732"/>
            <a:chExt cx="4759239" cy="2324354"/>
          </a:xfrm>
        </p:grpSpPr>
        <p:pic>
          <p:nvPicPr>
            <p:cNvPr id="21" name="object 11">
              <a:extLst>
                <a:ext uri="{FF2B5EF4-FFF2-40B4-BE49-F238E27FC236}">
                  <a16:creationId xmlns:a16="http://schemas.microsoft.com/office/drawing/2014/main" id="{9CA0C5E7-6C72-CF34-7D8D-6DE8797EA161}"/>
                </a:ext>
              </a:extLst>
            </p:cNvPr>
            <p:cNvPicPr/>
            <p:nvPr/>
          </p:nvPicPr>
          <p:blipFill>
            <a:blip r:embed="rId4" cstate="print"/>
            <a:stretch>
              <a:fillRect/>
            </a:stretch>
          </p:blipFill>
          <p:spPr>
            <a:xfrm>
              <a:off x="8293608" y="3189732"/>
              <a:ext cx="831354" cy="2184654"/>
            </a:xfrm>
            <a:prstGeom prst="rect">
              <a:avLst/>
            </a:prstGeom>
          </p:spPr>
        </p:pic>
        <p:pic>
          <p:nvPicPr>
            <p:cNvPr id="22" name="object 12">
              <a:extLst>
                <a:ext uri="{FF2B5EF4-FFF2-40B4-BE49-F238E27FC236}">
                  <a16:creationId xmlns:a16="http://schemas.microsoft.com/office/drawing/2014/main" id="{D27B3808-B7D3-5AA8-6BB2-8BD91D4057F4}"/>
                </a:ext>
              </a:extLst>
            </p:cNvPr>
            <p:cNvPicPr/>
            <p:nvPr/>
          </p:nvPicPr>
          <p:blipFill>
            <a:blip r:embed="rId4" cstate="print"/>
            <a:stretch>
              <a:fillRect/>
            </a:stretch>
          </p:blipFill>
          <p:spPr>
            <a:xfrm>
              <a:off x="8987028" y="3189732"/>
              <a:ext cx="831354" cy="2184654"/>
            </a:xfrm>
            <a:prstGeom prst="rect">
              <a:avLst/>
            </a:prstGeom>
          </p:spPr>
        </p:pic>
        <p:pic>
          <p:nvPicPr>
            <p:cNvPr id="23" name="object 13">
              <a:extLst>
                <a:ext uri="{FF2B5EF4-FFF2-40B4-BE49-F238E27FC236}">
                  <a16:creationId xmlns:a16="http://schemas.microsoft.com/office/drawing/2014/main" id="{D1384EF3-EECC-B0DB-3A0C-CFD4F5866CD3}"/>
                </a:ext>
              </a:extLst>
            </p:cNvPr>
            <p:cNvPicPr/>
            <p:nvPr/>
          </p:nvPicPr>
          <p:blipFill>
            <a:blip r:embed="rId4" cstate="print"/>
            <a:stretch>
              <a:fillRect/>
            </a:stretch>
          </p:blipFill>
          <p:spPr>
            <a:xfrm>
              <a:off x="9680448" y="3189732"/>
              <a:ext cx="831354" cy="2184654"/>
            </a:xfrm>
            <a:prstGeom prst="rect">
              <a:avLst/>
            </a:prstGeom>
          </p:spPr>
        </p:pic>
        <p:pic>
          <p:nvPicPr>
            <p:cNvPr id="24" name="object 14">
              <a:extLst>
                <a:ext uri="{FF2B5EF4-FFF2-40B4-BE49-F238E27FC236}">
                  <a16:creationId xmlns:a16="http://schemas.microsoft.com/office/drawing/2014/main" id="{579F4AF8-E0D6-5778-536C-ECACDA7B4127}"/>
                </a:ext>
              </a:extLst>
            </p:cNvPr>
            <p:cNvPicPr/>
            <p:nvPr/>
          </p:nvPicPr>
          <p:blipFill>
            <a:blip r:embed="rId4" cstate="print"/>
            <a:stretch>
              <a:fillRect/>
            </a:stretch>
          </p:blipFill>
          <p:spPr>
            <a:xfrm>
              <a:off x="10373868" y="3189732"/>
              <a:ext cx="831354" cy="2184654"/>
            </a:xfrm>
            <a:prstGeom prst="rect">
              <a:avLst/>
            </a:prstGeom>
          </p:spPr>
        </p:pic>
        <p:pic>
          <p:nvPicPr>
            <p:cNvPr id="25" name="object 15">
              <a:extLst>
                <a:ext uri="{FF2B5EF4-FFF2-40B4-BE49-F238E27FC236}">
                  <a16:creationId xmlns:a16="http://schemas.microsoft.com/office/drawing/2014/main" id="{4F32E236-F54F-8D1D-E937-0057EBB36060}"/>
                </a:ext>
              </a:extLst>
            </p:cNvPr>
            <p:cNvPicPr/>
            <p:nvPr/>
          </p:nvPicPr>
          <p:blipFill>
            <a:blip r:embed="rId4" cstate="print"/>
            <a:stretch>
              <a:fillRect/>
            </a:stretch>
          </p:blipFill>
          <p:spPr>
            <a:xfrm>
              <a:off x="11067288" y="3189732"/>
              <a:ext cx="831354" cy="2184654"/>
            </a:xfrm>
            <a:prstGeom prst="rect">
              <a:avLst/>
            </a:prstGeom>
          </p:spPr>
        </p:pic>
        <p:sp>
          <p:nvSpPr>
            <p:cNvPr id="26" name="object 16">
              <a:extLst>
                <a:ext uri="{FF2B5EF4-FFF2-40B4-BE49-F238E27FC236}">
                  <a16:creationId xmlns:a16="http://schemas.microsoft.com/office/drawing/2014/main" id="{4CD4A8DA-9885-BAD8-47F1-C9046B6EB9B3}"/>
                </a:ext>
              </a:extLst>
            </p:cNvPr>
            <p:cNvSpPr/>
            <p:nvPr/>
          </p:nvSpPr>
          <p:spPr>
            <a:xfrm>
              <a:off x="8285225" y="5367587"/>
              <a:ext cx="4759239" cy="146499"/>
            </a:xfrm>
            <a:custGeom>
              <a:avLst/>
              <a:gdLst/>
              <a:ahLst/>
              <a:cxnLst/>
              <a:rect l="l" t="t" r="r" b="b"/>
              <a:pathLst>
                <a:path w="3418204" h="127000">
                  <a:moveTo>
                    <a:pt x="3290697" y="0"/>
                  </a:moveTo>
                  <a:lnTo>
                    <a:pt x="3290697" y="127000"/>
                  </a:lnTo>
                  <a:lnTo>
                    <a:pt x="3397885" y="73405"/>
                  </a:lnTo>
                  <a:lnTo>
                    <a:pt x="3303397" y="73405"/>
                  </a:lnTo>
                  <a:lnTo>
                    <a:pt x="3303397" y="53593"/>
                  </a:lnTo>
                  <a:lnTo>
                    <a:pt x="3397884" y="53593"/>
                  </a:lnTo>
                  <a:lnTo>
                    <a:pt x="3290697" y="0"/>
                  </a:lnTo>
                  <a:close/>
                </a:path>
                <a:path w="3418204" h="127000">
                  <a:moveTo>
                    <a:pt x="3290697" y="53593"/>
                  </a:moveTo>
                  <a:lnTo>
                    <a:pt x="0" y="53593"/>
                  </a:lnTo>
                  <a:lnTo>
                    <a:pt x="0" y="73405"/>
                  </a:lnTo>
                  <a:lnTo>
                    <a:pt x="3290697" y="73405"/>
                  </a:lnTo>
                  <a:lnTo>
                    <a:pt x="3290697" y="53593"/>
                  </a:lnTo>
                  <a:close/>
                </a:path>
                <a:path w="3418204" h="127000">
                  <a:moveTo>
                    <a:pt x="3397884" y="53593"/>
                  </a:moveTo>
                  <a:lnTo>
                    <a:pt x="3303397" y="53593"/>
                  </a:lnTo>
                  <a:lnTo>
                    <a:pt x="3303397" y="73405"/>
                  </a:lnTo>
                  <a:lnTo>
                    <a:pt x="3397885" y="73405"/>
                  </a:lnTo>
                  <a:lnTo>
                    <a:pt x="3417697" y="63500"/>
                  </a:lnTo>
                  <a:lnTo>
                    <a:pt x="3397884" y="53593"/>
                  </a:lnTo>
                  <a:close/>
                </a:path>
              </a:pathLst>
            </a:custGeom>
            <a:solidFill>
              <a:srgbClr val="0000FF"/>
            </a:solidFill>
          </p:spPr>
          <p:txBody>
            <a:bodyPr wrap="square" lIns="0" tIns="0" rIns="0" bIns="0" rtlCol="0"/>
            <a:lstStyle/>
            <a:p>
              <a:endParaRPr/>
            </a:p>
          </p:txBody>
        </p:sp>
      </p:grpSp>
      <p:sp>
        <p:nvSpPr>
          <p:cNvPr id="27" name="object 17">
            <a:extLst>
              <a:ext uri="{FF2B5EF4-FFF2-40B4-BE49-F238E27FC236}">
                <a16:creationId xmlns:a16="http://schemas.microsoft.com/office/drawing/2014/main" id="{54CA389C-4896-74F0-189A-B4041382620C}"/>
              </a:ext>
            </a:extLst>
          </p:cNvPr>
          <p:cNvSpPr txBox="1"/>
          <p:nvPr/>
        </p:nvSpPr>
        <p:spPr>
          <a:xfrm>
            <a:off x="5107604" y="4835385"/>
            <a:ext cx="118110" cy="330835"/>
          </a:xfrm>
          <a:prstGeom prst="rect">
            <a:avLst/>
          </a:prstGeom>
        </p:spPr>
        <p:txBody>
          <a:bodyPr vert="horz" wrap="square" lIns="0" tIns="12700" rIns="0" bIns="0" rtlCol="0">
            <a:spAutoFit/>
          </a:bodyPr>
          <a:lstStyle/>
          <a:p>
            <a:pPr marL="12700">
              <a:lnSpc>
                <a:spcPct val="100000"/>
              </a:lnSpc>
              <a:spcBef>
                <a:spcPts val="100"/>
              </a:spcBef>
            </a:pPr>
            <a:r>
              <a:rPr sz="2000" b="1" i="1" dirty="0">
                <a:solidFill>
                  <a:srgbClr val="0000FF"/>
                </a:solidFill>
                <a:latin typeface="Cambria"/>
                <a:cs typeface="Cambria"/>
              </a:rPr>
              <a:t>t</a:t>
            </a:r>
            <a:endParaRPr sz="2000">
              <a:latin typeface="Cambria"/>
              <a:cs typeface="Cambria"/>
            </a:endParaRPr>
          </a:p>
        </p:txBody>
      </p:sp>
      <p:grpSp>
        <p:nvGrpSpPr>
          <p:cNvPr id="31" name="object 23">
            <a:extLst>
              <a:ext uri="{FF2B5EF4-FFF2-40B4-BE49-F238E27FC236}">
                <a16:creationId xmlns:a16="http://schemas.microsoft.com/office/drawing/2014/main" id="{DBD8FEAB-8B42-AECD-F452-F131625325A0}"/>
              </a:ext>
            </a:extLst>
          </p:cNvPr>
          <p:cNvGrpSpPr/>
          <p:nvPr/>
        </p:nvGrpSpPr>
        <p:grpSpPr>
          <a:xfrm>
            <a:off x="4409867" y="2756522"/>
            <a:ext cx="840498" cy="2977261"/>
            <a:chOff x="11053571" y="3179064"/>
            <a:chExt cx="840498" cy="2977261"/>
          </a:xfrm>
        </p:grpSpPr>
        <p:sp>
          <p:nvSpPr>
            <p:cNvPr id="32" name="object 24">
              <a:extLst>
                <a:ext uri="{FF2B5EF4-FFF2-40B4-BE49-F238E27FC236}">
                  <a16:creationId xmlns:a16="http://schemas.microsoft.com/office/drawing/2014/main" id="{8F1DA6AE-B2F8-1DC5-3245-3CF32A8CF6DD}"/>
                </a:ext>
              </a:extLst>
            </p:cNvPr>
            <p:cNvSpPr/>
            <p:nvPr/>
          </p:nvSpPr>
          <p:spPr>
            <a:xfrm>
              <a:off x="11413235" y="5086350"/>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B76FFD"/>
            </a:solidFill>
          </p:spPr>
          <p:txBody>
            <a:bodyPr wrap="square" lIns="0" tIns="0" rIns="0" bIns="0" rtlCol="0"/>
            <a:lstStyle/>
            <a:p>
              <a:endParaRPr/>
            </a:p>
          </p:txBody>
        </p:sp>
        <p:pic>
          <p:nvPicPr>
            <p:cNvPr id="33" name="object 25">
              <a:extLst>
                <a:ext uri="{FF2B5EF4-FFF2-40B4-BE49-F238E27FC236}">
                  <a16:creationId xmlns:a16="http://schemas.microsoft.com/office/drawing/2014/main" id="{83A029E3-4272-7077-5ECF-53FC8E8413BD}"/>
                </a:ext>
              </a:extLst>
            </p:cNvPr>
            <p:cNvPicPr/>
            <p:nvPr/>
          </p:nvPicPr>
          <p:blipFill>
            <a:blip r:embed="rId5" cstate="print"/>
            <a:stretch>
              <a:fillRect/>
            </a:stretch>
          </p:blipFill>
          <p:spPr>
            <a:xfrm>
              <a:off x="11053571" y="3179064"/>
              <a:ext cx="840498" cy="2210562"/>
            </a:xfrm>
            <a:prstGeom prst="rect">
              <a:avLst/>
            </a:prstGeom>
          </p:spPr>
        </p:pic>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5E6F3B4-4A03-B024-016F-79EA0F24F3B4}"/>
                  </a:ext>
                </a:extLst>
              </p:cNvPr>
              <p:cNvSpPr txBox="1"/>
              <p:nvPr/>
            </p:nvSpPr>
            <p:spPr>
              <a:xfrm>
                <a:off x="4744234" y="5740549"/>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B76FFD"/>
                              </a:solidFill>
                              <a:latin typeface="Cambria Math" panose="02040503050406030204" pitchFamily="18" charset="0"/>
                            </a:rPr>
                          </m:ctrlPr>
                        </m:sSubPr>
                        <m:e>
                          <m:r>
                            <a:rPr lang="en-US" i="1" dirty="0">
                              <a:solidFill>
                                <a:srgbClr val="B76FFD"/>
                              </a:solidFill>
                              <a:latin typeface="Cambria Math" panose="02040503050406030204" pitchFamily="18" charset="0"/>
                            </a:rPr>
                            <m:t>𝑥</m:t>
                          </m:r>
                        </m:e>
                        <m:sub>
                          <m:r>
                            <a:rPr lang="en-US" b="0" i="0" dirty="0" smtClean="0">
                              <a:solidFill>
                                <a:srgbClr val="B76FFD"/>
                              </a:solidFill>
                              <a:latin typeface="Cambria Math" panose="02040503050406030204" pitchFamily="18" charset="0"/>
                            </a:rPr>
                            <m:t>6</m:t>
                          </m:r>
                        </m:sub>
                      </m:sSub>
                    </m:oMath>
                  </m:oMathPara>
                </a14:m>
                <a:endParaRPr lang="en-US" dirty="0"/>
              </a:p>
            </p:txBody>
          </p:sp>
        </mc:Choice>
        <mc:Fallback xmlns="">
          <p:sp>
            <p:nvSpPr>
              <p:cNvPr id="4" name="TextBox 3">
                <a:extLst>
                  <a:ext uri="{FF2B5EF4-FFF2-40B4-BE49-F238E27FC236}">
                    <a16:creationId xmlns:a16="http://schemas.microsoft.com/office/drawing/2014/main" id="{35E6F3B4-4A03-B024-016F-79EA0F24F3B4}"/>
                  </a:ext>
                </a:extLst>
              </p:cNvPr>
              <p:cNvSpPr txBox="1">
                <a:spLocks noRot="1" noChangeAspect="1" noMove="1" noResize="1" noEditPoints="1" noAdjustHandles="1" noChangeArrowheads="1" noChangeShapeType="1" noTextEdit="1"/>
              </p:cNvSpPr>
              <p:nvPr/>
            </p:nvSpPr>
            <p:spPr>
              <a:xfrm>
                <a:off x="4744234" y="5740549"/>
                <a:ext cx="291042" cy="276999"/>
              </a:xfrm>
              <a:prstGeom prst="rect">
                <a:avLst/>
              </a:prstGeom>
              <a:blipFill>
                <a:blip r:embed="rId6"/>
                <a:stretch>
                  <a:fillRect l="-10417" r="-6250" b="-15556"/>
                </a:stretch>
              </a:blipFill>
            </p:spPr>
            <p:txBody>
              <a:bodyPr/>
              <a:lstStyle/>
              <a:p>
                <a:r>
                  <a:rPr lang="en-US">
                    <a:noFill/>
                  </a:rPr>
                  <a:t> </a:t>
                </a:r>
              </a:p>
            </p:txBody>
          </p:sp>
        </mc:Fallback>
      </mc:AlternateContent>
      <p:sp>
        <p:nvSpPr>
          <p:cNvPr id="34" name="object 24">
            <a:extLst>
              <a:ext uri="{FF2B5EF4-FFF2-40B4-BE49-F238E27FC236}">
                <a16:creationId xmlns:a16="http://schemas.microsoft.com/office/drawing/2014/main" id="{05625F06-47FC-FB80-3B84-1AFFF57A7C40}"/>
              </a:ext>
            </a:extLst>
          </p:cNvPr>
          <p:cNvSpPr/>
          <p:nvPr/>
        </p:nvSpPr>
        <p:spPr>
          <a:xfrm>
            <a:off x="3749156" y="4681365"/>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DD1963A-FC40-F35F-94D7-94E6CF7D3A9F}"/>
                  </a:ext>
                </a:extLst>
              </p:cNvPr>
              <p:cNvSpPr txBox="1"/>
              <p:nvPr/>
            </p:nvSpPr>
            <p:spPr>
              <a:xfrm>
                <a:off x="3716619" y="5740549"/>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5</m:t>
                          </m:r>
                        </m:sub>
                      </m:sSub>
                    </m:oMath>
                  </m:oMathPara>
                </a14:m>
                <a:endParaRPr lang="en-US" dirty="0"/>
              </a:p>
            </p:txBody>
          </p:sp>
        </mc:Choice>
        <mc:Fallback xmlns="">
          <p:sp>
            <p:nvSpPr>
              <p:cNvPr id="36" name="TextBox 35">
                <a:extLst>
                  <a:ext uri="{FF2B5EF4-FFF2-40B4-BE49-F238E27FC236}">
                    <a16:creationId xmlns:a16="http://schemas.microsoft.com/office/drawing/2014/main" id="{CDD1963A-FC40-F35F-94D7-94E6CF7D3A9F}"/>
                  </a:ext>
                </a:extLst>
              </p:cNvPr>
              <p:cNvSpPr txBox="1">
                <a:spLocks noRot="1" noChangeAspect="1" noMove="1" noResize="1" noEditPoints="1" noAdjustHandles="1" noChangeArrowheads="1" noChangeShapeType="1" noTextEdit="1"/>
              </p:cNvSpPr>
              <p:nvPr/>
            </p:nvSpPr>
            <p:spPr>
              <a:xfrm>
                <a:off x="3716619" y="5740549"/>
                <a:ext cx="291042" cy="276999"/>
              </a:xfrm>
              <a:prstGeom prst="rect">
                <a:avLst/>
              </a:prstGeom>
              <a:blipFill>
                <a:blip r:embed="rId7"/>
                <a:stretch>
                  <a:fillRect l="-10638" r="-8511" b="-17778"/>
                </a:stretch>
              </a:blipFill>
            </p:spPr>
            <p:txBody>
              <a:bodyPr/>
              <a:lstStyle/>
              <a:p>
                <a:r>
                  <a:rPr lang="en-US">
                    <a:noFill/>
                  </a:rPr>
                  <a:t> </a:t>
                </a:r>
              </a:p>
            </p:txBody>
          </p:sp>
        </mc:Fallback>
      </mc:AlternateContent>
      <p:sp>
        <p:nvSpPr>
          <p:cNvPr id="37" name="object 24">
            <a:extLst>
              <a:ext uri="{FF2B5EF4-FFF2-40B4-BE49-F238E27FC236}">
                <a16:creationId xmlns:a16="http://schemas.microsoft.com/office/drawing/2014/main" id="{6CE320B4-AC87-D507-DB8F-D1C36F0C6800}"/>
              </a:ext>
            </a:extLst>
          </p:cNvPr>
          <p:cNvSpPr/>
          <p:nvPr/>
        </p:nvSpPr>
        <p:spPr>
          <a:xfrm>
            <a:off x="2988521" y="4709869"/>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E675146-73BA-051A-0E55-080BD8D6FA04}"/>
                  </a:ext>
                </a:extLst>
              </p:cNvPr>
              <p:cNvSpPr txBox="1"/>
              <p:nvPr/>
            </p:nvSpPr>
            <p:spPr>
              <a:xfrm>
                <a:off x="2955984" y="5769053"/>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4</m:t>
                          </m:r>
                        </m:sub>
                      </m:sSub>
                    </m:oMath>
                  </m:oMathPara>
                </a14:m>
                <a:endParaRPr lang="en-US" dirty="0"/>
              </a:p>
            </p:txBody>
          </p:sp>
        </mc:Choice>
        <mc:Fallback xmlns="">
          <p:sp>
            <p:nvSpPr>
              <p:cNvPr id="38" name="TextBox 37">
                <a:extLst>
                  <a:ext uri="{FF2B5EF4-FFF2-40B4-BE49-F238E27FC236}">
                    <a16:creationId xmlns:a16="http://schemas.microsoft.com/office/drawing/2014/main" id="{2E675146-73BA-051A-0E55-080BD8D6FA04}"/>
                  </a:ext>
                </a:extLst>
              </p:cNvPr>
              <p:cNvSpPr txBox="1">
                <a:spLocks noRot="1" noChangeAspect="1" noMove="1" noResize="1" noEditPoints="1" noAdjustHandles="1" noChangeArrowheads="1" noChangeShapeType="1" noTextEdit="1"/>
              </p:cNvSpPr>
              <p:nvPr/>
            </p:nvSpPr>
            <p:spPr>
              <a:xfrm>
                <a:off x="2955984" y="5769053"/>
                <a:ext cx="291042" cy="276999"/>
              </a:xfrm>
              <a:prstGeom prst="rect">
                <a:avLst/>
              </a:prstGeom>
              <a:blipFill>
                <a:blip r:embed="rId8"/>
                <a:stretch>
                  <a:fillRect l="-10417" r="-4167" b="-15217"/>
                </a:stretch>
              </a:blipFill>
            </p:spPr>
            <p:txBody>
              <a:bodyPr/>
              <a:lstStyle/>
              <a:p>
                <a:r>
                  <a:rPr lang="en-US">
                    <a:noFill/>
                  </a:rPr>
                  <a:t> </a:t>
                </a:r>
              </a:p>
            </p:txBody>
          </p:sp>
        </mc:Fallback>
      </mc:AlternateContent>
      <p:sp>
        <p:nvSpPr>
          <p:cNvPr id="43" name="object 24">
            <a:extLst>
              <a:ext uri="{FF2B5EF4-FFF2-40B4-BE49-F238E27FC236}">
                <a16:creationId xmlns:a16="http://schemas.microsoft.com/office/drawing/2014/main" id="{48754C02-DB6C-2223-5C18-37D4DC72BF2D}"/>
              </a:ext>
            </a:extLst>
          </p:cNvPr>
          <p:cNvSpPr/>
          <p:nvPr/>
        </p:nvSpPr>
        <p:spPr>
          <a:xfrm>
            <a:off x="2311861" y="4699078"/>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341FFDF-DF2F-3556-F41C-4EEF6DEA94C2}"/>
                  </a:ext>
                </a:extLst>
              </p:cNvPr>
              <p:cNvSpPr txBox="1"/>
              <p:nvPr/>
            </p:nvSpPr>
            <p:spPr>
              <a:xfrm>
                <a:off x="2279324" y="5758262"/>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3</m:t>
                          </m:r>
                        </m:sub>
                      </m:sSub>
                    </m:oMath>
                  </m:oMathPara>
                </a14:m>
                <a:endParaRPr lang="en-US" dirty="0"/>
              </a:p>
            </p:txBody>
          </p:sp>
        </mc:Choice>
        <mc:Fallback xmlns="">
          <p:sp>
            <p:nvSpPr>
              <p:cNvPr id="44" name="TextBox 43">
                <a:extLst>
                  <a:ext uri="{FF2B5EF4-FFF2-40B4-BE49-F238E27FC236}">
                    <a16:creationId xmlns:a16="http://schemas.microsoft.com/office/drawing/2014/main" id="{0341FFDF-DF2F-3556-F41C-4EEF6DEA94C2}"/>
                  </a:ext>
                </a:extLst>
              </p:cNvPr>
              <p:cNvSpPr txBox="1">
                <a:spLocks noRot="1" noChangeAspect="1" noMove="1" noResize="1" noEditPoints="1" noAdjustHandles="1" noChangeArrowheads="1" noChangeShapeType="1" noTextEdit="1"/>
              </p:cNvSpPr>
              <p:nvPr/>
            </p:nvSpPr>
            <p:spPr>
              <a:xfrm>
                <a:off x="2279324" y="5758262"/>
                <a:ext cx="291042" cy="276999"/>
              </a:xfrm>
              <a:prstGeom prst="rect">
                <a:avLst/>
              </a:prstGeom>
              <a:blipFill>
                <a:blip r:embed="rId9"/>
                <a:stretch>
                  <a:fillRect l="-10417" r="-4167" b="-15556"/>
                </a:stretch>
              </a:blipFill>
            </p:spPr>
            <p:txBody>
              <a:bodyPr/>
              <a:lstStyle/>
              <a:p>
                <a:r>
                  <a:rPr lang="en-US">
                    <a:noFill/>
                  </a:rPr>
                  <a:t> </a:t>
                </a:r>
              </a:p>
            </p:txBody>
          </p:sp>
        </mc:Fallback>
      </mc:AlternateContent>
      <p:sp>
        <p:nvSpPr>
          <p:cNvPr id="45" name="object 24">
            <a:extLst>
              <a:ext uri="{FF2B5EF4-FFF2-40B4-BE49-F238E27FC236}">
                <a16:creationId xmlns:a16="http://schemas.microsoft.com/office/drawing/2014/main" id="{F629170E-0F11-987E-41F3-9AB2E4CF56DD}"/>
              </a:ext>
            </a:extLst>
          </p:cNvPr>
          <p:cNvSpPr/>
          <p:nvPr/>
        </p:nvSpPr>
        <p:spPr>
          <a:xfrm>
            <a:off x="1625287" y="4688287"/>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764035A-0183-6B43-E3D5-4F736886E674}"/>
                  </a:ext>
                </a:extLst>
              </p:cNvPr>
              <p:cNvSpPr txBox="1"/>
              <p:nvPr/>
            </p:nvSpPr>
            <p:spPr>
              <a:xfrm>
                <a:off x="1592750" y="5747471"/>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2</m:t>
                          </m:r>
                        </m:sub>
                      </m:sSub>
                    </m:oMath>
                  </m:oMathPara>
                </a14:m>
                <a:endParaRPr lang="en-US" dirty="0"/>
              </a:p>
            </p:txBody>
          </p:sp>
        </mc:Choice>
        <mc:Fallback xmlns="">
          <p:sp>
            <p:nvSpPr>
              <p:cNvPr id="46" name="TextBox 45">
                <a:extLst>
                  <a:ext uri="{FF2B5EF4-FFF2-40B4-BE49-F238E27FC236}">
                    <a16:creationId xmlns:a16="http://schemas.microsoft.com/office/drawing/2014/main" id="{9764035A-0183-6B43-E3D5-4F736886E674}"/>
                  </a:ext>
                </a:extLst>
              </p:cNvPr>
              <p:cNvSpPr txBox="1">
                <a:spLocks noRot="1" noChangeAspect="1" noMove="1" noResize="1" noEditPoints="1" noAdjustHandles="1" noChangeArrowheads="1" noChangeShapeType="1" noTextEdit="1"/>
              </p:cNvSpPr>
              <p:nvPr/>
            </p:nvSpPr>
            <p:spPr>
              <a:xfrm>
                <a:off x="1592750" y="5747471"/>
                <a:ext cx="291042" cy="276999"/>
              </a:xfrm>
              <a:prstGeom prst="rect">
                <a:avLst/>
              </a:prstGeom>
              <a:blipFill>
                <a:blip r:embed="rId10"/>
                <a:stretch>
                  <a:fillRect l="-10417" r="-6250" b="-15556"/>
                </a:stretch>
              </a:blipFill>
            </p:spPr>
            <p:txBody>
              <a:bodyPr/>
              <a:lstStyle/>
              <a:p>
                <a:r>
                  <a:rPr lang="en-US">
                    <a:noFill/>
                  </a:rPr>
                  <a:t> </a:t>
                </a:r>
              </a:p>
            </p:txBody>
          </p:sp>
        </mc:Fallback>
      </mc:AlternateContent>
      <p:sp>
        <p:nvSpPr>
          <p:cNvPr id="47" name="object 24">
            <a:extLst>
              <a:ext uri="{FF2B5EF4-FFF2-40B4-BE49-F238E27FC236}">
                <a16:creationId xmlns:a16="http://schemas.microsoft.com/office/drawing/2014/main" id="{514F3453-95F8-3EAA-289D-75F3DA6A8053}"/>
              </a:ext>
            </a:extLst>
          </p:cNvPr>
          <p:cNvSpPr/>
          <p:nvPr/>
        </p:nvSpPr>
        <p:spPr>
          <a:xfrm>
            <a:off x="948627" y="4677496"/>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85377B4A-A495-E981-FA13-A34E5B5529F0}"/>
                  </a:ext>
                </a:extLst>
              </p:cNvPr>
              <p:cNvSpPr txBox="1"/>
              <p:nvPr/>
            </p:nvSpPr>
            <p:spPr>
              <a:xfrm>
                <a:off x="916090" y="5736680"/>
                <a:ext cx="2857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1</m:t>
                          </m:r>
                        </m:sub>
                      </m:sSub>
                    </m:oMath>
                  </m:oMathPara>
                </a14:m>
                <a:endParaRPr lang="en-US" dirty="0"/>
              </a:p>
            </p:txBody>
          </p:sp>
        </mc:Choice>
        <mc:Fallback xmlns="">
          <p:sp>
            <p:nvSpPr>
              <p:cNvPr id="48" name="TextBox 47">
                <a:extLst>
                  <a:ext uri="{FF2B5EF4-FFF2-40B4-BE49-F238E27FC236}">
                    <a16:creationId xmlns:a16="http://schemas.microsoft.com/office/drawing/2014/main" id="{85377B4A-A495-E981-FA13-A34E5B5529F0}"/>
                  </a:ext>
                </a:extLst>
              </p:cNvPr>
              <p:cNvSpPr txBox="1">
                <a:spLocks noRot="1" noChangeAspect="1" noMove="1" noResize="1" noEditPoints="1" noAdjustHandles="1" noChangeArrowheads="1" noChangeShapeType="1" noTextEdit="1"/>
              </p:cNvSpPr>
              <p:nvPr/>
            </p:nvSpPr>
            <p:spPr>
              <a:xfrm>
                <a:off x="916090" y="5736680"/>
                <a:ext cx="285719" cy="276999"/>
              </a:xfrm>
              <a:prstGeom prst="rect">
                <a:avLst/>
              </a:prstGeom>
              <a:blipFill>
                <a:blip r:embed="rId11"/>
                <a:stretch>
                  <a:fillRect l="-10638" r="-6383" b="-17778"/>
                </a:stretch>
              </a:blipFill>
            </p:spPr>
            <p:txBody>
              <a:bodyPr/>
              <a:lstStyle/>
              <a:p>
                <a:r>
                  <a:rPr lang="en-US">
                    <a:noFill/>
                  </a:rPr>
                  <a:t> </a:t>
                </a:r>
              </a:p>
            </p:txBody>
          </p:sp>
        </mc:Fallback>
      </mc:AlternateContent>
      <p:cxnSp>
        <p:nvCxnSpPr>
          <p:cNvPr id="96" name="Connector: Curved 95">
            <a:extLst>
              <a:ext uri="{FF2B5EF4-FFF2-40B4-BE49-F238E27FC236}">
                <a16:creationId xmlns:a16="http://schemas.microsoft.com/office/drawing/2014/main" id="{7546A801-8B10-7204-3721-D99A9812B509}"/>
              </a:ext>
            </a:extLst>
          </p:cNvPr>
          <p:cNvCxnSpPr>
            <a:cxnSpLocks/>
          </p:cNvCxnSpPr>
          <p:nvPr/>
        </p:nvCxnSpPr>
        <p:spPr>
          <a:xfrm rot="5400000" flipH="1" flipV="1">
            <a:off x="3320780" y="1490405"/>
            <a:ext cx="128142" cy="3109848"/>
          </a:xfrm>
          <a:prstGeom prst="curvedConnector3">
            <a:avLst>
              <a:gd name="adj1" fmla="val 591013"/>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object 20">
            <a:extLst>
              <a:ext uri="{FF2B5EF4-FFF2-40B4-BE49-F238E27FC236}">
                <a16:creationId xmlns:a16="http://schemas.microsoft.com/office/drawing/2014/main" id="{1F6EFDEC-7B6A-3085-67C9-A00AFF794C4E}"/>
              </a:ext>
            </a:extLst>
          </p:cNvPr>
          <p:cNvSpPr/>
          <p:nvPr/>
        </p:nvSpPr>
        <p:spPr>
          <a:xfrm>
            <a:off x="1138549" y="6095485"/>
            <a:ext cx="2611120" cy="411480"/>
          </a:xfrm>
          <a:custGeom>
            <a:avLst/>
            <a:gdLst/>
            <a:ahLst/>
            <a:cxnLst/>
            <a:rect l="l" t="t" r="r" b="b"/>
            <a:pathLst>
              <a:path w="2611120" h="411479">
                <a:moveTo>
                  <a:pt x="2610612" y="0"/>
                </a:moveTo>
                <a:lnTo>
                  <a:pt x="2604970" y="47174"/>
                </a:lnTo>
                <a:lnTo>
                  <a:pt x="2588901" y="90479"/>
                </a:lnTo>
                <a:lnTo>
                  <a:pt x="2563685" y="128679"/>
                </a:lnTo>
                <a:lnTo>
                  <a:pt x="2530605" y="160541"/>
                </a:lnTo>
                <a:lnTo>
                  <a:pt x="2490943" y="184828"/>
                </a:lnTo>
                <a:lnTo>
                  <a:pt x="2445980" y="200306"/>
                </a:lnTo>
                <a:lnTo>
                  <a:pt x="2396998" y="205740"/>
                </a:lnTo>
                <a:lnTo>
                  <a:pt x="1518920" y="205740"/>
                </a:lnTo>
                <a:lnTo>
                  <a:pt x="1469937" y="211173"/>
                </a:lnTo>
                <a:lnTo>
                  <a:pt x="1424974" y="226651"/>
                </a:lnTo>
                <a:lnTo>
                  <a:pt x="1385312" y="250938"/>
                </a:lnTo>
                <a:lnTo>
                  <a:pt x="1352232" y="282800"/>
                </a:lnTo>
                <a:lnTo>
                  <a:pt x="1327016" y="321000"/>
                </a:lnTo>
                <a:lnTo>
                  <a:pt x="1310947" y="364305"/>
                </a:lnTo>
                <a:lnTo>
                  <a:pt x="1305305" y="411480"/>
                </a:lnTo>
                <a:lnTo>
                  <a:pt x="1299664" y="364305"/>
                </a:lnTo>
                <a:lnTo>
                  <a:pt x="1283595" y="321000"/>
                </a:lnTo>
                <a:lnTo>
                  <a:pt x="1258379" y="282800"/>
                </a:lnTo>
                <a:lnTo>
                  <a:pt x="1225299" y="250938"/>
                </a:lnTo>
                <a:lnTo>
                  <a:pt x="1185637" y="226651"/>
                </a:lnTo>
                <a:lnTo>
                  <a:pt x="1140674" y="211173"/>
                </a:lnTo>
                <a:lnTo>
                  <a:pt x="1091692" y="205740"/>
                </a:lnTo>
                <a:lnTo>
                  <a:pt x="213614" y="205740"/>
                </a:lnTo>
                <a:lnTo>
                  <a:pt x="164631" y="200306"/>
                </a:lnTo>
                <a:lnTo>
                  <a:pt x="119668" y="184828"/>
                </a:lnTo>
                <a:lnTo>
                  <a:pt x="80006" y="160541"/>
                </a:lnTo>
                <a:lnTo>
                  <a:pt x="46926" y="128679"/>
                </a:lnTo>
                <a:lnTo>
                  <a:pt x="21710" y="90479"/>
                </a:lnTo>
                <a:lnTo>
                  <a:pt x="5641" y="47174"/>
                </a:lnTo>
                <a:lnTo>
                  <a:pt x="0" y="0"/>
                </a:lnTo>
              </a:path>
            </a:pathLst>
          </a:custGeom>
          <a:ln w="19812">
            <a:solidFill>
              <a:srgbClr val="FF0000"/>
            </a:solidFill>
          </a:ln>
        </p:spPr>
        <p:txBody>
          <a:bodyPr wrap="square" lIns="0" tIns="0" rIns="0" bIns="0" rtlCol="0"/>
          <a:lstStyle/>
          <a:p>
            <a:endParaRPr/>
          </a:p>
        </p:txBody>
      </p:sp>
      <p:sp>
        <p:nvSpPr>
          <p:cNvPr id="3" name="TextBox 2">
            <a:extLst>
              <a:ext uri="{FF2B5EF4-FFF2-40B4-BE49-F238E27FC236}">
                <a16:creationId xmlns:a16="http://schemas.microsoft.com/office/drawing/2014/main" id="{C2D4118F-9CB2-0BD1-6BF2-21C44C5CC547}"/>
              </a:ext>
            </a:extLst>
          </p:cNvPr>
          <p:cNvSpPr txBox="1"/>
          <p:nvPr/>
        </p:nvSpPr>
        <p:spPr>
          <a:xfrm>
            <a:off x="2730550" y="2378963"/>
            <a:ext cx="121058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Exchange</a:t>
            </a:r>
          </a:p>
        </p:txBody>
      </p:sp>
      <p:sp>
        <p:nvSpPr>
          <p:cNvPr id="51" name="内容占位符 2">
            <a:extLst>
              <a:ext uri="{FF2B5EF4-FFF2-40B4-BE49-F238E27FC236}">
                <a16:creationId xmlns:a16="http://schemas.microsoft.com/office/drawing/2014/main" id="{B6DFFB1E-F316-D25E-9212-7665CB537EDB}"/>
              </a:ext>
            </a:extLst>
          </p:cNvPr>
          <p:cNvSpPr>
            <a:spLocks noGrp="1"/>
          </p:cNvSpPr>
          <p:nvPr>
            <p:ph idx="1"/>
          </p:nvPr>
        </p:nvSpPr>
        <p:spPr>
          <a:xfrm>
            <a:off x="838200" y="1341051"/>
            <a:ext cx="10515600" cy="4351338"/>
          </a:xfrm>
        </p:spPr>
        <p:txBody>
          <a:bodyPr>
            <a:normAutofit/>
          </a:bodyPr>
          <a:lstStyle/>
          <a:p>
            <a:pPr algn="l">
              <a:buFont typeface="Wingdings" panose="05000000000000000000" pitchFamily="2" charset="2"/>
              <a:buChar char="v"/>
            </a:pPr>
            <a:r>
              <a:rPr lang="en-US" altLang="zh-CN" sz="1800" dirty="0">
                <a:latin typeface="Arial" panose="020B0604020202020204" pitchFamily="34" charset="0"/>
                <a:cs typeface="Arial" panose="020B0604020202020204" pitchFamily="34" charset="0"/>
              </a:rPr>
              <a:t>A pretraining strategy called Stochastic argumentation</a:t>
            </a:r>
          </a:p>
          <a:p>
            <a:pPr algn="l">
              <a:buFont typeface="Wingdings" panose="05000000000000000000" pitchFamily="2" charset="2"/>
              <a:buChar char="v"/>
            </a:pPr>
            <a:endParaRPr lang="en-US" altLang="zh-CN" sz="1800"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CA7065DD-A572-987F-F768-E549AADEA060}"/>
              </a:ext>
            </a:extLst>
          </p:cNvPr>
          <p:cNvSpPr txBox="1"/>
          <p:nvPr/>
        </p:nvSpPr>
        <p:spPr>
          <a:xfrm>
            <a:off x="1982897" y="1929858"/>
            <a:ext cx="6094268"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Traffic flow prediction task</a:t>
            </a:r>
            <a:endParaRPr lang="en-US" dirty="0"/>
          </a:p>
        </p:txBody>
      </p:sp>
      <p:pic>
        <p:nvPicPr>
          <p:cNvPr id="6" name="Audio 5">
            <a:hlinkClick r:id="" action="ppaction://media"/>
            <a:extLst>
              <a:ext uri="{FF2B5EF4-FFF2-40B4-BE49-F238E27FC236}">
                <a16:creationId xmlns:a16="http://schemas.microsoft.com/office/drawing/2014/main" id="{B7CA9492-04C2-0A84-7108-B5A396E4F1B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1769078"/>
      </p:ext>
    </p:extLst>
  </p:cSld>
  <p:clrMapOvr>
    <a:masterClrMapping/>
  </p:clrMapOvr>
  <mc:AlternateContent xmlns:mc="http://schemas.openxmlformats.org/markup-compatibility/2006" xmlns:p14="http://schemas.microsoft.com/office/powerpoint/2010/main">
    <mc:Choice Requires="p14">
      <p:transition spd="slow" p14:dur="2000" advTm="34800"/>
    </mc:Choice>
    <mc:Fallback xmlns="">
      <p:transition spd="slow" advTm="3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6B7313-ACB4-4A89-8AAC-14AD804137EB}"/>
              </a:ext>
            </a:extLst>
          </p:cNvPr>
          <p:cNvSpPr>
            <a:spLocks noGrp="1"/>
          </p:cNvSpPr>
          <p:nvPr>
            <p:ph type="title"/>
          </p:nvPr>
        </p:nvSpPr>
        <p:spPr>
          <a:xfrm>
            <a:off x="838200" y="96741"/>
            <a:ext cx="10515600" cy="1325563"/>
          </a:xfrm>
        </p:spPr>
        <p:txBody>
          <a:bodyPr>
            <a:normAutofit/>
          </a:bodyPr>
          <a:lstStyle/>
          <a:p>
            <a:r>
              <a:rPr lang="en-US" altLang="zh-CN" sz="2800" dirty="0">
                <a:latin typeface="Arial" panose="020B0604020202020204" pitchFamily="34" charset="0"/>
                <a:cs typeface="Arial" panose="020B0604020202020204" pitchFamily="34" charset="0"/>
              </a:rPr>
              <a:t>Stochastic argumentation</a:t>
            </a:r>
            <a:endParaRPr lang="zh-CN" altLang="en-US" sz="2800" dirty="0">
              <a:latin typeface="Arial" panose="020B0604020202020204" pitchFamily="34" charset="0"/>
              <a:cs typeface="Arial" panose="020B0604020202020204" pitchFamily="34" charset="0"/>
            </a:endParaRPr>
          </a:p>
        </p:txBody>
      </p:sp>
      <p:sp>
        <p:nvSpPr>
          <p:cNvPr id="7" name="标题 1">
            <a:extLst>
              <a:ext uri="{FF2B5EF4-FFF2-40B4-BE49-F238E27FC236}">
                <a16:creationId xmlns:a16="http://schemas.microsoft.com/office/drawing/2014/main" id="{8674A911-2062-4ADD-B953-7E342F526EE4}"/>
              </a:ext>
            </a:extLst>
          </p:cNvPr>
          <p:cNvSpPr txBox="1">
            <a:spLocks/>
          </p:cNvSpPr>
          <p:nvPr/>
        </p:nvSpPr>
        <p:spPr>
          <a:xfrm>
            <a:off x="575912" y="38405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800" dirty="0">
              <a:latin typeface="Arial" panose="020B0604020202020204" pitchFamily="34" charset="0"/>
              <a:cs typeface="Arial" panose="020B0604020202020204" pitchFamily="34" charset="0"/>
            </a:endParaRPr>
          </a:p>
        </p:txBody>
      </p:sp>
      <p:grpSp>
        <p:nvGrpSpPr>
          <p:cNvPr id="20" name="object 10">
            <a:extLst>
              <a:ext uri="{FF2B5EF4-FFF2-40B4-BE49-F238E27FC236}">
                <a16:creationId xmlns:a16="http://schemas.microsoft.com/office/drawing/2014/main" id="{758A39C0-A81E-2695-6510-1F314653BCC7}"/>
              </a:ext>
            </a:extLst>
          </p:cNvPr>
          <p:cNvGrpSpPr/>
          <p:nvPr/>
        </p:nvGrpSpPr>
        <p:grpSpPr>
          <a:xfrm>
            <a:off x="602788" y="2884664"/>
            <a:ext cx="4759239" cy="2324354"/>
            <a:chOff x="8285225" y="3189732"/>
            <a:chExt cx="4759239" cy="2324354"/>
          </a:xfrm>
        </p:grpSpPr>
        <p:pic>
          <p:nvPicPr>
            <p:cNvPr id="21" name="object 11">
              <a:extLst>
                <a:ext uri="{FF2B5EF4-FFF2-40B4-BE49-F238E27FC236}">
                  <a16:creationId xmlns:a16="http://schemas.microsoft.com/office/drawing/2014/main" id="{9CA0C5E7-6C72-CF34-7D8D-6DE8797EA161}"/>
                </a:ext>
              </a:extLst>
            </p:cNvPr>
            <p:cNvPicPr/>
            <p:nvPr/>
          </p:nvPicPr>
          <p:blipFill>
            <a:blip r:embed="rId4" cstate="print"/>
            <a:stretch>
              <a:fillRect/>
            </a:stretch>
          </p:blipFill>
          <p:spPr>
            <a:xfrm>
              <a:off x="8293608" y="3189732"/>
              <a:ext cx="831354" cy="2184654"/>
            </a:xfrm>
            <a:prstGeom prst="rect">
              <a:avLst/>
            </a:prstGeom>
          </p:spPr>
        </p:pic>
        <p:pic>
          <p:nvPicPr>
            <p:cNvPr id="22" name="object 12">
              <a:extLst>
                <a:ext uri="{FF2B5EF4-FFF2-40B4-BE49-F238E27FC236}">
                  <a16:creationId xmlns:a16="http://schemas.microsoft.com/office/drawing/2014/main" id="{D27B3808-B7D3-5AA8-6BB2-8BD91D4057F4}"/>
                </a:ext>
              </a:extLst>
            </p:cNvPr>
            <p:cNvPicPr/>
            <p:nvPr/>
          </p:nvPicPr>
          <p:blipFill>
            <a:blip r:embed="rId4" cstate="print"/>
            <a:stretch>
              <a:fillRect/>
            </a:stretch>
          </p:blipFill>
          <p:spPr>
            <a:xfrm>
              <a:off x="8987028" y="3189732"/>
              <a:ext cx="831354" cy="2184654"/>
            </a:xfrm>
            <a:prstGeom prst="rect">
              <a:avLst/>
            </a:prstGeom>
          </p:spPr>
        </p:pic>
        <p:pic>
          <p:nvPicPr>
            <p:cNvPr id="23" name="object 13">
              <a:extLst>
                <a:ext uri="{FF2B5EF4-FFF2-40B4-BE49-F238E27FC236}">
                  <a16:creationId xmlns:a16="http://schemas.microsoft.com/office/drawing/2014/main" id="{D1384EF3-EECC-B0DB-3A0C-CFD4F5866CD3}"/>
                </a:ext>
              </a:extLst>
            </p:cNvPr>
            <p:cNvPicPr/>
            <p:nvPr/>
          </p:nvPicPr>
          <p:blipFill>
            <a:blip r:embed="rId4" cstate="print"/>
            <a:stretch>
              <a:fillRect/>
            </a:stretch>
          </p:blipFill>
          <p:spPr>
            <a:xfrm>
              <a:off x="9680448" y="3189732"/>
              <a:ext cx="831354" cy="2184654"/>
            </a:xfrm>
            <a:prstGeom prst="rect">
              <a:avLst/>
            </a:prstGeom>
          </p:spPr>
        </p:pic>
        <p:pic>
          <p:nvPicPr>
            <p:cNvPr id="24" name="object 14">
              <a:extLst>
                <a:ext uri="{FF2B5EF4-FFF2-40B4-BE49-F238E27FC236}">
                  <a16:creationId xmlns:a16="http://schemas.microsoft.com/office/drawing/2014/main" id="{579F4AF8-E0D6-5778-536C-ECACDA7B4127}"/>
                </a:ext>
              </a:extLst>
            </p:cNvPr>
            <p:cNvPicPr/>
            <p:nvPr/>
          </p:nvPicPr>
          <p:blipFill>
            <a:blip r:embed="rId4" cstate="print"/>
            <a:stretch>
              <a:fillRect/>
            </a:stretch>
          </p:blipFill>
          <p:spPr>
            <a:xfrm>
              <a:off x="10373868" y="3189732"/>
              <a:ext cx="831354" cy="2184654"/>
            </a:xfrm>
            <a:prstGeom prst="rect">
              <a:avLst/>
            </a:prstGeom>
          </p:spPr>
        </p:pic>
        <p:pic>
          <p:nvPicPr>
            <p:cNvPr id="25" name="object 15">
              <a:extLst>
                <a:ext uri="{FF2B5EF4-FFF2-40B4-BE49-F238E27FC236}">
                  <a16:creationId xmlns:a16="http://schemas.microsoft.com/office/drawing/2014/main" id="{4F32E236-F54F-8D1D-E937-0057EBB36060}"/>
                </a:ext>
              </a:extLst>
            </p:cNvPr>
            <p:cNvPicPr/>
            <p:nvPr/>
          </p:nvPicPr>
          <p:blipFill>
            <a:blip r:embed="rId4" cstate="print"/>
            <a:stretch>
              <a:fillRect/>
            </a:stretch>
          </p:blipFill>
          <p:spPr>
            <a:xfrm>
              <a:off x="11067288" y="3189732"/>
              <a:ext cx="831354" cy="2184654"/>
            </a:xfrm>
            <a:prstGeom prst="rect">
              <a:avLst/>
            </a:prstGeom>
          </p:spPr>
        </p:pic>
        <p:sp>
          <p:nvSpPr>
            <p:cNvPr id="26" name="object 16">
              <a:extLst>
                <a:ext uri="{FF2B5EF4-FFF2-40B4-BE49-F238E27FC236}">
                  <a16:creationId xmlns:a16="http://schemas.microsoft.com/office/drawing/2014/main" id="{4CD4A8DA-9885-BAD8-47F1-C9046B6EB9B3}"/>
                </a:ext>
              </a:extLst>
            </p:cNvPr>
            <p:cNvSpPr/>
            <p:nvPr/>
          </p:nvSpPr>
          <p:spPr>
            <a:xfrm>
              <a:off x="8285225" y="5367587"/>
              <a:ext cx="4759239" cy="146499"/>
            </a:xfrm>
            <a:custGeom>
              <a:avLst/>
              <a:gdLst/>
              <a:ahLst/>
              <a:cxnLst/>
              <a:rect l="l" t="t" r="r" b="b"/>
              <a:pathLst>
                <a:path w="3418204" h="127000">
                  <a:moveTo>
                    <a:pt x="3290697" y="0"/>
                  </a:moveTo>
                  <a:lnTo>
                    <a:pt x="3290697" y="127000"/>
                  </a:lnTo>
                  <a:lnTo>
                    <a:pt x="3397885" y="73405"/>
                  </a:lnTo>
                  <a:lnTo>
                    <a:pt x="3303397" y="73405"/>
                  </a:lnTo>
                  <a:lnTo>
                    <a:pt x="3303397" y="53593"/>
                  </a:lnTo>
                  <a:lnTo>
                    <a:pt x="3397884" y="53593"/>
                  </a:lnTo>
                  <a:lnTo>
                    <a:pt x="3290697" y="0"/>
                  </a:lnTo>
                  <a:close/>
                </a:path>
                <a:path w="3418204" h="127000">
                  <a:moveTo>
                    <a:pt x="3290697" y="53593"/>
                  </a:moveTo>
                  <a:lnTo>
                    <a:pt x="0" y="53593"/>
                  </a:lnTo>
                  <a:lnTo>
                    <a:pt x="0" y="73405"/>
                  </a:lnTo>
                  <a:lnTo>
                    <a:pt x="3290697" y="73405"/>
                  </a:lnTo>
                  <a:lnTo>
                    <a:pt x="3290697" y="53593"/>
                  </a:lnTo>
                  <a:close/>
                </a:path>
                <a:path w="3418204" h="127000">
                  <a:moveTo>
                    <a:pt x="3397884" y="53593"/>
                  </a:moveTo>
                  <a:lnTo>
                    <a:pt x="3303397" y="53593"/>
                  </a:lnTo>
                  <a:lnTo>
                    <a:pt x="3303397" y="73405"/>
                  </a:lnTo>
                  <a:lnTo>
                    <a:pt x="3397885" y="73405"/>
                  </a:lnTo>
                  <a:lnTo>
                    <a:pt x="3417697" y="63500"/>
                  </a:lnTo>
                  <a:lnTo>
                    <a:pt x="3397884" y="53593"/>
                  </a:lnTo>
                  <a:close/>
                </a:path>
              </a:pathLst>
            </a:custGeom>
            <a:solidFill>
              <a:srgbClr val="0000FF"/>
            </a:solidFill>
          </p:spPr>
          <p:txBody>
            <a:bodyPr wrap="square" lIns="0" tIns="0" rIns="0" bIns="0" rtlCol="0"/>
            <a:lstStyle/>
            <a:p>
              <a:endParaRPr/>
            </a:p>
          </p:txBody>
        </p:sp>
      </p:grpSp>
      <p:sp>
        <p:nvSpPr>
          <p:cNvPr id="27" name="object 17">
            <a:extLst>
              <a:ext uri="{FF2B5EF4-FFF2-40B4-BE49-F238E27FC236}">
                <a16:creationId xmlns:a16="http://schemas.microsoft.com/office/drawing/2014/main" id="{54CA389C-4896-74F0-189A-B4041382620C}"/>
              </a:ext>
            </a:extLst>
          </p:cNvPr>
          <p:cNvSpPr txBox="1"/>
          <p:nvPr/>
        </p:nvSpPr>
        <p:spPr>
          <a:xfrm>
            <a:off x="5107604" y="4835385"/>
            <a:ext cx="118110" cy="330835"/>
          </a:xfrm>
          <a:prstGeom prst="rect">
            <a:avLst/>
          </a:prstGeom>
        </p:spPr>
        <p:txBody>
          <a:bodyPr vert="horz" wrap="square" lIns="0" tIns="12700" rIns="0" bIns="0" rtlCol="0">
            <a:spAutoFit/>
          </a:bodyPr>
          <a:lstStyle/>
          <a:p>
            <a:pPr marL="12700">
              <a:lnSpc>
                <a:spcPct val="100000"/>
              </a:lnSpc>
              <a:spcBef>
                <a:spcPts val="100"/>
              </a:spcBef>
            </a:pPr>
            <a:r>
              <a:rPr sz="2000" b="1" i="1" dirty="0">
                <a:solidFill>
                  <a:srgbClr val="0000FF"/>
                </a:solidFill>
                <a:latin typeface="Cambria"/>
                <a:cs typeface="Cambria"/>
              </a:rPr>
              <a:t>t</a:t>
            </a:r>
            <a:endParaRPr sz="2000">
              <a:latin typeface="Cambria"/>
              <a:cs typeface="Cambria"/>
            </a:endParaRPr>
          </a:p>
        </p:txBody>
      </p:sp>
      <p:grpSp>
        <p:nvGrpSpPr>
          <p:cNvPr id="31" name="object 23">
            <a:extLst>
              <a:ext uri="{FF2B5EF4-FFF2-40B4-BE49-F238E27FC236}">
                <a16:creationId xmlns:a16="http://schemas.microsoft.com/office/drawing/2014/main" id="{DBD8FEAB-8B42-AECD-F452-F131625325A0}"/>
              </a:ext>
            </a:extLst>
          </p:cNvPr>
          <p:cNvGrpSpPr/>
          <p:nvPr/>
        </p:nvGrpSpPr>
        <p:grpSpPr>
          <a:xfrm>
            <a:off x="4409867" y="2756522"/>
            <a:ext cx="840498" cy="2977261"/>
            <a:chOff x="11053571" y="3179064"/>
            <a:chExt cx="840498" cy="2977261"/>
          </a:xfrm>
        </p:grpSpPr>
        <p:sp>
          <p:nvSpPr>
            <p:cNvPr id="32" name="object 24">
              <a:extLst>
                <a:ext uri="{FF2B5EF4-FFF2-40B4-BE49-F238E27FC236}">
                  <a16:creationId xmlns:a16="http://schemas.microsoft.com/office/drawing/2014/main" id="{8F1DA6AE-B2F8-1DC5-3245-3CF32A8CF6DD}"/>
                </a:ext>
              </a:extLst>
            </p:cNvPr>
            <p:cNvSpPr/>
            <p:nvPr/>
          </p:nvSpPr>
          <p:spPr>
            <a:xfrm>
              <a:off x="11413235" y="5086350"/>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B76FFD"/>
            </a:solidFill>
          </p:spPr>
          <p:txBody>
            <a:bodyPr wrap="square" lIns="0" tIns="0" rIns="0" bIns="0" rtlCol="0"/>
            <a:lstStyle/>
            <a:p>
              <a:endParaRPr/>
            </a:p>
          </p:txBody>
        </p:sp>
        <p:pic>
          <p:nvPicPr>
            <p:cNvPr id="33" name="object 25">
              <a:extLst>
                <a:ext uri="{FF2B5EF4-FFF2-40B4-BE49-F238E27FC236}">
                  <a16:creationId xmlns:a16="http://schemas.microsoft.com/office/drawing/2014/main" id="{83A029E3-4272-7077-5ECF-53FC8E8413BD}"/>
                </a:ext>
              </a:extLst>
            </p:cNvPr>
            <p:cNvPicPr/>
            <p:nvPr/>
          </p:nvPicPr>
          <p:blipFill>
            <a:blip r:embed="rId5" cstate="print"/>
            <a:stretch>
              <a:fillRect/>
            </a:stretch>
          </p:blipFill>
          <p:spPr>
            <a:xfrm>
              <a:off x="11053571" y="3179064"/>
              <a:ext cx="840498" cy="2210562"/>
            </a:xfrm>
            <a:prstGeom prst="rect">
              <a:avLst/>
            </a:prstGeom>
          </p:spPr>
        </p:pic>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5E6F3B4-4A03-B024-016F-79EA0F24F3B4}"/>
                  </a:ext>
                </a:extLst>
              </p:cNvPr>
              <p:cNvSpPr txBox="1"/>
              <p:nvPr/>
            </p:nvSpPr>
            <p:spPr>
              <a:xfrm>
                <a:off x="4744234" y="5740549"/>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B76FFD"/>
                              </a:solidFill>
                              <a:latin typeface="Cambria Math" panose="02040503050406030204" pitchFamily="18" charset="0"/>
                            </a:rPr>
                          </m:ctrlPr>
                        </m:sSubPr>
                        <m:e>
                          <m:r>
                            <a:rPr lang="en-US" i="1" dirty="0">
                              <a:solidFill>
                                <a:srgbClr val="B76FFD"/>
                              </a:solidFill>
                              <a:latin typeface="Cambria Math" panose="02040503050406030204" pitchFamily="18" charset="0"/>
                            </a:rPr>
                            <m:t>𝑥</m:t>
                          </m:r>
                        </m:e>
                        <m:sub>
                          <m:r>
                            <a:rPr lang="en-US" b="0" i="0" dirty="0" smtClean="0">
                              <a:solidFill>
                                <a:srgbClr val="B76FFD"/>
                              </a:solidFill>
                              <a:latin typeface="Cambria Math" panose="02040503050406030204" pitchFamily="18" charset="0"/>
                            </a:rPr>
                            <m:t>6</m:t>
                          </m:r>
                        </m:sub>
                      </m:sSub>
                    </m:oMath>
                  </m:oMathPara>
                </a14:m>
                <a:endParaRPr lang="en-US" dirty="0"/>
              </a:p>
            </p:txBody>
          </p:sp>
        </mc:Choice>
        <mc:Fallback xmlns="">
          <p:sp>
            <p:nvSpPr>
              <p:cNvPr id="4" name="TextBox 3">
                <a:extLst>
                  <a:ext uri="{FF2B5EF4-FFF2-40B4-BE49-F238E27FC236}">
                    <a16:creationId xmlns:a16="http://schemas.microsoft.com/office/drawing/2014/main" id="{35E6F3B4-4A03-B024-016F-79EA0F24F3B4}"/>
                  </a:ext>
                </a:extLst>
              </p:cNvPr>
              <p:cNvSpPr txBox="1">
                <a:spLocks noRot="1" noChangeAspect="1" noMove="1" noResize="1" noEditPoints="1" noAdjustHandles="1" noChangeArrowheads="1" noChangeShapeType="1" noTextEdit="1"/>
              </p:cNvSpPr>
              <p:nvPr/>
            </p:nvSpPr>
            <p:spPr>
              <a:xfrm>
                <a:off x="4744234" y="5740549"/>
                <a:ext cx="291042" cy="276999"/>
              </a:xfrm>
              <a:prstGeom prst="rect">
                <a:avLst/>
              </a:prstGeom>
              <a:blipFill>
                <a:blip r:embed="rId6"/>
                <a:stretch>
                  <a:fillRect l="-10417" r="-6250" b="-15556"/>
                </a:stretch>
              </a:blipFill>
            </p:spPr>
            <p:txBody>
              <a:bodyPr/>
              <a:lstStyle/>
              <a:p>
                <a:r>
                  <a:rPr lang="en-US">
                    <a:noFill/>
                  </a:rPr>
                  <a:t> </a:t>
                </a:r>
              </a:p>
            </p:txBody>
          </p:sp>
        </mc:Fallback>
      </mc:AlternateContent>
      <p:sp>
        <p:nvSpPr>
          <p:cNvPr id="34" name="object 24">
            <a:extLst>
              <a:ext uri="{FF2B5EF4-FFF2-40B4-BE49-F238E27FC236}">
                <a16:creationId xmlns:a16="http://schemas.microsoft.com/office/drawing/2014/main" id="{05625F06-47FC-FB80-3B84-1AFFF57A7C40}"/>
              </a:ext>
            </a:extLst>
          </p:cNvPr>
          <p:cNvSpPr/>
          <p:nvPr/>
        </p:nvSpPr>
        <p:spPr>
          <a:xfrm>
            <a:off x="3749156" y="4681365"/>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DD1963A-FC40-F35F-94D7-94E6CF7D3A9F}"/>
                  </a:ext>
                </a:extLst>
              </p:cNvPr>
              <p:cNvSpPr txBox="1"/>
              <p:nvPr/>
            </p:nvSpPr>
            <p:spPr>
              <a:xfrm>
                <a:off x="3716619" y="5740549"/>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5</m:t>
                          </m:r>
                        </m:sub>
                      </m:sSub>
                    </m:oMath>
                  </m:oMathPara>
                </a14:m>
                <a:endParaRPr lang="en-US" dirty="0"/>
              </a:p>
            </p:txBody>
          </p:sp>
        </mc:Choice>
        <mc:Fallback xmlns="">
          <p:sp>
            <p:nvSpPr>
              <p:cNvPr id="36" name="TextBox 35">
                <a:extLst>
                  <a:ext uri="{FF2B5EF4-FFF2-40B4-BE49-F238E27FC236}">
                    <a16:creationId xmlns:a16="http://schemas.microsoft.com/office/drawing/2014/main" id="{CDD1963A-FC40-F35F-94D7-94E6CF7D3A9F}"/>
                  </a:ext>
                </a:extLst>
              </p:cNvPr>
              <p:cNvSpPr txBox="1">
                <a:spLocks noRot="1" noChangeAspect="1" noMove="1" noResize="1" noEditPoints="1" noAdjustHandles="1" noChangeArrowheads="1" noChangeShapeType="1" noTextEdit="1"/>
              </p:cNvSpPr>
              <p:nvPr/>
            </p:nvSpPr>
            <p:spPr>
              <a:xfrm>
                <a:off x="3716619" y="5740549"/>
                <a:ext cx="291042" cy="276999"/>
              </a:xfrm>
              <a:prstGeom prst="rect">
                <a:avLst/>
              </a:prstGeom>
              <a:blipFill>
                <a:blip r:embed="rId7"/>
                <a:stretch>
                  <a:fillRect l="-10638" r="-8511" b="-17778"/>
                </a:stretch>
              </a:blipFill>
            </p:spPr>
            <p:txBody>
              <a:bodyPr/>
              <a:lstStyle/>
              <a:p>
                <a:r>
                  <a:rPr lang="en-US">
                    <a:noFill/>
                  </a:rPr>
                  <a:t> </a:t>
                </a:r>
              </a:p>
            </p:txBody>
          </p:sp>
        </mc:Fallback>
      </mc:AlternateContent>
      <p:sp>
        <p:nvSpPr>
          <p:cNvPr id="37" name="object 24">
            <a:extLst>
              <a:ext uri="{FF2B5EF4-FFF2-40B4-BE49-F238E27FC236}">
                <a16:creationId xmlns:a16="http://schemas.microsoft.com/office/drawing/2014/main" id="{6CE320B4-AC87-D507-DB8F-D1C36F0C6800}"/>
              </a:ext>
            </a:extLst>
          </p:cNvPr>
          <p:cNvSpPr/>
          <p:nvPr/>
        </p:nvSpPr>
        <p:spPr>
          <a:xfrm>
            <a:off x="2988521" y="4709869"/>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E675146-73BA-051A-0E55-080BD8D6FA04}"/>
                  </a:ext>
                </a:extLst>
              </p:cNvPr>
              <p:cNvSpPr txBox="1"/>
              <p:nvPr/>
            </p:nvSpPr>
            <p:spPr>
              <a:xfrm>
                <a:off x="2955984" y="5769053"/>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4</m:t>
                          </m:r>
                        </m:sub>
                      </m:sSub>
                    </m:oMath>
                  </m:oMathPara>
                </a14:m>
                <a:endParaRPr lang="en-US" dirty="0"/>
              </a:p>
            </p:txBody>
          </p:sp>
        </mc:Choice>
        <mc:Fallback xmlns="">
          <p:sp>
            <p:nvSpPr>
              <p:cNvPr id="38" name="TextBox 37">
                <a:extLst>
                  <a:ext uri="{FF2B5EF4-FFF2-40B4-BE49-F238E27FC236}">
                    <a16:creationId xmlns:a16="http://schemas.microsoft.com/office/drawing/2014/main" id="{2E675146-73BA-051A-0E55-080BD8D6FA04}"/>
                  </a:ext>
                </a:extLst>
              </p:cNvPr>
              <p:cNvSpPr txBox="1">
                <a:spLocks noRot="1" noChangeAspect="1" noMove="1" noResize="1" noEditPoints="1" noAdjustHandles="1" noChangeArrowheads="1" noChangeShapeType="1" noTextEdit="1"/>
              </p:cNvSpPr>
              <p:nvPr/>
            </p:nvSpPr>
            <p:spPr>
              <a:xfrm>
                <a:off x="2955984" y="5769053"/>
                <a:ext cx="291042" cy="276999"/>
              </a:xfrm>
              <a:prstGeom prst="rect">
                <a:avLst/>
              </a:prstGeom>
              <a:blipFill>
                <a:blip r:embed="rId8"/>
                <a:stretch>
                  <a:fillRect l="-10417" r="-4167" b="-15217"/>
                </a:stretch>
              </a:blipFill>
            </p:spPr>
            <p:txBody>
              <a:bodyPr/>
              <a:lstStyle/>
              <a:p>
                <a:r>
                  <a:rPr lang="en-US">
                    <a:noFill/>
                  </a:rPr>
                  <a:t> </a:t>
                </a:r>
              </a:p>
            </p:txBody>
          </p:sp>
        </mc:Fallback>
      </mc:AlternateContent>
      <p:sp>
        <p:nvSpPr>
          <p:cNvPr id="43" name="object 24">
            <a:extLst>
              <a:ext uri="{FF2B5EF4-FFF2-40B4-BE49-F238E27FC236}">
                <a16:creationId xmlns:a16="http://schemas.microsoft.com/office/drawing/2014/main" id="{48754C02-DB6C-2223-5C18-37D4DC72BF2D}"/>
              </a:ext>
            </a:extLst>
          </p:cNvPr>
          <p:cNvSpPr/>
          <p:nvPr/>
        </p:nvSpPr>
        <p:spPr>
          <a:xfrm>
            <a:off x="2311861" y="4699078"/>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341FFDF-DF2F-3556-F41C-4EEF6DEA94C2}"/>
                  </a:ext>
                </a:extLst>
              </p:cNvPr>
              <p:cNvSpPr txBox="1"/>
              <p:nvPr/>
            </p:nvSpPr>
            <p:spPr>
              <a:xfrm>
                <a:off x="2279324" y="5758262"/>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3</m:t>
                          </m:r>
                        </m:sub>
                      </m:sSub>
                    </m:oMath>
                  </m:oMathPara>
                </a14:m>
                <a:endParaRPr lang="en-US" dirty="0"/>
              </a:p>
            </p:txBody>
          </p:sp>
        </mc:Choice>
        <mc:Fallback xmlns="">
          <p:sp>
            <p:nvSpPr>
              <p:cNvPr id="44" name="TextBox 43">
                <a:extLst>
                  <a:ext uri="{FF2B5EF4-FFF2-40B4-BE49-F238E27FC236}">
                    <a16:creationId xmlns:a16="http://schemas.microsoft.com/office/drawing/2014/main" id="{0341FFDF-DF2F-3556-F41C-4EEF6DEA94C2}"/>
                  </a:ext>
                </a:extLst>
              </p:cNvPr>
              <p:cNvSpPr txBox="1">
                <a:spLocks noRot="1" noChangeAspect="1" noMove="1" noResize="1" noEditPoints="1" noAdjustHandles="1" noChangeArrowheads="1" noChangeShapeType="1" noTextEdit="1"/>
              </p:cNvSpPr>
              <p:nvPr/>
            </p:nvSpPr>
            <p:spPr>
              <a:xfrm>
                <a:off x="2279324" y="5758262"/>
                <a:ext cx="291042" cy="276999"/>
              </a:xfrm>
              <a:prstGeom prst="rect">
                <a:avLst/>
              </a:prstGeom>
              <a:blipFill>
                <a:blip r:embed="rId9"/>
                <a:stretch>
                  <a:fillRect l="-10417" r="-4167" b="-15556"/>
                </a:stretch>
              </a:blipFill>
            </p:spPr>
            <p:txBody>
              <a:bodyPr/>
              <a:lstStyle/>
              <a:p>
                <a:r>
                  <a:rPr lang="en-US">
                    <a:noFill/>
                  </a:rPr>
                  <a:t> </a:t>
                </a:r>
              </a:p>
            </p:txBody>
          </p:sp>
        </mc:Fallback>
      </mc:AlternateContent>
      <p:sp>
        <p:nvSpPr>
          <p:cNvPr id="45" name="object 24">
            <a:extLst>
              <a:ext uri="{FF2B5EF4-FFF2-40B4-BE49-F238E27FC236}">
                <a16:creationId xmlns:a16="http://schemas.microsoft.com/office/drawing/2014/main" id="{F629170E-0F11-987E-41F3-9AB2E4CF56DD}"/>
              </a:ext>
            </a:extLst>
          </p:cNvPr>
          <p:cNvSpPr/>
          <p:nvPr/>
        </p:nvSpPr>
        <p:spPr>
          <a:xfrm>
            <a:off x="1625287" y="4688287"/>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764035A-0183-6B43-E3D5-4F736886E674}"/>
                  </a:ext>
                </a:extLst>
              </p:cNvPr>
              <p:cNvSpPr txBox="1"/>
              <p:nvPr/>
            </p:nvSpPr>
            <p:spPr>
              <a:xfrm>
                <a:off x="1592750" y="5747471"/>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2</m:t>
                          </m:r>
                        </m:sub>
                      </m:sSub>
                    </m:oMath>
                  </m:oMathPara>
                </a14:m>
                <a:endParaRPr lang="en-US" dirty="0"/>
              </a:p>
            </p:txBody>
          </p:sp>
        </mc:Choice>
        <mc:Fallback xmlns="">
          <p:sp>
            <p:nvSpPr>
              <p:cNvPr id="46" name="TextBox 45">
                <a:extLst>
                  <a:ext uri="{FF2B5EF4-FFF2-40B4-BE49-F238E27FC236}">
                    <a16:creationId xmlns:a16="http://schemas.microsoft.com/office/drawing/2014/main" id="{9764035A-0183-6B43-E3D5-4F736886E674}"/>
                  </a:ext>
                </a:extLst>
              </p:cNvPr>
              <p:cNvSpPr txBox="1">
                <a:spLocks noRot="1" noChangeAspect="1" noMove="1" noResize="1" noEditPoints="1" noAdjustHandles="1" noChangeArrowheads="1" noChangeShapeType="1" noTextEdit="1"/>
              </p:cNvSpPr>
              <p:nvPr/>
            </p:nvSpPr>
            <p:spPr>
              <a:xfrm>
                <a:off x="1592750" y="5747471"/>
                <a:ext cx="291042" cy="276999"/>
              </a:xfrm>
              <a:prstGeom prst="rect">
                <a:avLst/>
              </a:prstGeom>
              <a:blipFill>
                <a:blip r:embed="rId10"/>
                <a:stretch>
                  <a:fillRect l="-10417" r="-6250" b="-15556"/>
                </a:stretch>
              </a:blipFill>
            </p:spPr>
            <p:txBody>
              <a:bodyPr/>
              <a:lstStyle/>
              <a:p>
                <a:r>
                  <a:rPr lang="en-US">
                    <a:noFill/>
                  </a:rPr>
                  <a:t> </a:t>
                </a:r>
              </a:p>
            </p:txBody>
          </p:sp>
        </mc:Fallback>
      </mc:AlternateContent>
      <p:sp>
        <p:nvSpPr>
          <p:cNvPr id="47" name="object 24">
            <a:extLst>
              <a:ext uri="{FF2B5EF4-FFF2-40B4-BE49-F238E27FC236}">
                <a16:creationId xmlns:a16="http://schemas.microsoft.com/office/drawing/2014/main" id="{514F3453-95F8-3EAA-289D-75F3DA6A8053}"/>
              </a:ext>
            </a:extLst>
          </p:cNvPr>
          <p:cNvSpPr/>
          <p:nvPr/>
        </p:nvSpPr>
        <p:spPr>
          <a:xfrm>
            <a:off x="948627" y="4677496"/>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85377B4A-A495-E981-FA13-A34E5B5529F0}"/>
                  </a:ext>
                </a:extLst>
              </p:cNvPr>
              <p:cNvSpPr txBox="1"/>
              <p:nvPr/>
            </p:nvSpPr>
            <p:spPr>
              <a:xfrm>
                <a:off x="916090" y="5736680"/>
                <a:ext cx="2857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1</m:t>
                          </m:r>
                        </m:sub>
                      </m:sSub>
                    </m:oMath>
                  </m:oMathPara>
                </a14:m>
                <a:endParaRPr lang="en-US" dirty="0"/>
              </a:p>
            </p:txBody>
          </p:sp>
        </mc:Choice>
        <mc:Fallback xmlns="">
          <p:sp>
            <p:nvSpPr>
              <p:cNvPr id="48" name="TextBox 47">
                <a:extLst>
                  <a:ext uri="{FF2B5EF4-FFF2-40B4-BE49-F238E27FC236}">
                    <a16:creationId xmlns:a16="http://schemas.microsoft.com/office/drawing/2014/main" id="{85377B4A-A495-E981-FA13-A34E5B5529F0}"/>
                  </a:ext>
                </a:extLst>
              </p:cNvPr>
              <p:cNvSpPr txBox="1">
                <a:spLocks noRot="1" noChangeAspect="1" noMove="1" noResize="1" noEditPoints="1" noAdjustHandles="1" noChangeArrowheads="1" noChangeShapeType="1" noTextEdit="1"/>
              </p:cNvSpPr>
              <p:nvPr/>
            </p:nvSpPr>
            <p:spPr>
              <a:xfrm>
                <a:off x="916090" y="5736680"/>
                <a:ext cx="285719" cy="276999"/>
              </a:xfrm>
              <a:prstGeom prst="rect">
                <a:avLst/>
              </a:prstGeom>
              <a:blipFill>
                <a:blip r:embed="rId11"/>
                <a:stretch>
                  <a:fillRect l="-10638" r="-6383" b="-17778"/>
                </a:stretch>
              </a:blipFill>
            </p:spPr>
            <p:txBody>
              <a:bodyPr/>
              <a:lstStyle/>
              <a:p>
                <a:r>
                  <a:rPr lang="en-US">
                    <a:noFill/>
                  </a:rPr>
                  <a:t> </a:t>
                </a:r>
              </a:p>
            </p:txBody>
          </p:sp>
        </mc:Fallback>
      </mc:AlternateContent>
      <p:grpSp>
        <p:nvGrpSpPr>
          <p:cNvPr id="49" name="object 10">
            <a:extLst>
              <a:ext uri="{FF2B5EF4-FFF2-40B4-BE49-F238E27FC236}">
                <a16:creationId xmlns:a16="http://schemas.microsoft.com/office/drawing/2014/main" id="{6C3873D6-A73D-2533-DF3D-9E6AB01D8D38}"/>
              </a:ext>
            </a:extLst>
          </p:cNvPr>
          <p:cNvGrpSpPr/>
          <p:nvPr/>
        </p:nvGrpSpPr>
        <p:grpSpPr>
          <a:xfrm>
            <a:off x="7022630" y="2884664"/>
            <a:ext cx="4759239" cy="2324354"/>
            <a:chOff x="8285225" y="3189732"/>
            <a:chExt cx="4759239" cy="2324354"/>
          </a:xfrm>
        </p:grpSpPr>
        <p:pic>
          <p:nvPicPr>
            <p:cNvPr id="50" name="object 11">
              <a:extLst>
                <a:ext uri="{FF2B5EF4-FFF2-40B4-BE49-F238E27FC236}">
                  <a16:creationId xmlns:a16="http://schemas.microsoft.com/office/drawing/2014/main" id="{69D31C56-EA0D-E52C-6321-05C06180D122}"/>
                </a:ext>
              </a:extLst>
            </p:cNvPr>
            <p:cNvPicPr/>
            <p:nvPr/>
          </p:nvPicPr>
          <p:blipFill>
            <a:blip r:embed="rId4" cstate="print"/>
            <a:stretch>
              <a:fillRect/>
            </a:stretch>
          </p:blipFill>
          <p:spPr>
            <a:xfrm>
              <a:off x="8293608" y="3189732"/>
              <a:ext cx="831354" cy="2184654"/>
            </a:xfrm>
            <a:prstGeom prst="rect">
              <a:avLst/>
            </a:prstGeom>
          </p:spPr>
        </p:pic>
        <p:pic>
          <p:nvPicPr>
            <p:cNvPr id="52" name="object 13">
              <a:extLst>
                <a:ext uri="{FF2B5EF4-FFF2-40B4-BE49-F238E27FC236}">
                  <a16:creationId xmlns:a16="http://schemas.microsoft.com/office/drawing/2014/main" id="{47321F6A-A0B8-3F0C-B006-F5D1DC4C9E91}"/>
                </a:ext>
              </a:extLst>
            </p:cNvPr>
            <p:cNvPicPr/>
            <p:nvPr/>
          </p:nvPicPr>
          <p:blipFill>
            <a:blip r:embed="rId4" cstate="print"/>
            <a:stretch>
              <a:fillRect/>
            </a:stretch>
          </p:blipFill>
          <p:spPr>
            <a:xfrm>
              <a:off x="9680448" y="3189732"/>
              <a:ext cx="831354" cy="2184654"/>
            </a:xfrm>
            <a:prstGeom prst="rect">
              <a:avLst/>
            </a:prstGeom>
          </p:spPr>
        </p:pic>
        <p:pic>
          <p:nvPicPr>
            <p:cNvPr id="53" name="object 14">
              <a:extLst>
                <a:ext uri="{FF2B5EF4-FFF2-40B4-BE49-F238E27FC236}">
                  <a16:creationId xmlns:a16="http://schemas.microsoft.com/office/drawing/2014/main" id="{A60D9F1F-B482-0409-1CE8-DD926059B2F5}"/>
                </a:ext>
              </a:extLst>
            </p:cNvPr>
            <p:cNvPicPr/>
            <p:nvPr/>
          </p:nvPicPr>
          <p:blipFill>
            <a:blip r:embed="rId4" cstate="print"/>
            <a:stretch>
              <a:fillRect/>
            </a:stretch>
          </p:blipFill>
          <p:spPr>
            <a:xfrm>
              <a:off x="10373868" y="3189732"/>
              <a:ext cx="831354" cy="2184654"/>
            </a:xfrm>
            <a:prstGeom prst="rect">
              <a:avLst/>
            </a:prstGeom>
          </p:spPr>
        </p:pic>
        <p:pic>
          <p:nvPicPr>
            <p:cNvPr id="54" name="object 15">
              <a:extLst>
                <a:ext uri="{FF2B5EF4-FFF2-40B4-BE49-F238E27FC236}">
                  <a16:creationId xmlns:a16="http://schemas.microsoft.com/office/drawing/2014/main" id="{CC5F668D-9A35-ECA6-C57A-FCE71438E07D}"/>
                </a:ext>
              </a:extLst>
            </p:cNvPr>
            <p:cNvPicPr/>
            <p:nvPr/>
          </p:nvPicPr>
          <p:blipFill>
            <a:blip r:embed="rId4" cstate="print"/>
            <a:stretch>
              <a:fillRect/>
            </a:stretch>
          </p:blipFill>
          <p:spPr>
            <a:xfrm>
              <a:off x="11067288" y="3189732"/>
              <a:ext cx="831354" cy="2184654"/>
            </a:xfrm>
            <a:prstGeom prst="rect">
              <a:avLst/>
            </a:prstGeom>
          </p:spPr>
        </p:pic>
        <p:sp>
          <p:nvSpPr>
            <p:cNvPr id="55" name="object 16">
              <a:extLst>
                <a:ext uri="{FF2B5EF4-FFF2-40B4-BE49-F238E27FC236}">
                  <a16:creationId xmlns:a16="http://schemas.microsoft.com/office/drawing/2014/main" id="{53E8C4A4-731B-CA1C-0D2B-A4A8AB468483}"/>
                </a:ext>
              </a:extLst>
            </p:cNvPr>
            <p:cNvSpPr/>
            <p:nvPr/>
          </p:nvSpPr>
          <p:spPr>
            <a:xfrm>
              <a:off x="8285225" y="5367587"/>
              <a:ext cx="4759239" cy="146499"/>
            </a:xfrm>
            <a:custGeom>
              <a:avLst/>
              <a:gdLst/>
              <a:ahLst/>
              <a:cxnLst/>
              <a:rect l="l" t="t" r="r" b="b"/>
              <a:pathLst>
                <a:path w="3418204" h="127000">
                  <a:moveTo>
                    <a:pt x="3290697" y="0"/>
                  </a:moveTo>
                  <a:lnTo>
                    <a:pt x="3290697" y="127000"/>
                  </a:lnTo>
                  <a:lnTo>
                    <a:pt x="3397885" y="73405"/>
                  </a:lnTo>
                  <a:lnTo>
                    <a:pt x="3303397" y="73405"/>
                  </a:lnTo>
                  <a:lnTo>
                    <a:pt x="3303397" y="53593"/>
                  </a:lnTo>
                  <a:lnTo>
                    <a:pt x="3397884" y="53593"/>
                  </a:lnTo>
                  <a:lnTo>
                    <a:pt x="3290697" y="0"/>
                  </a:lnTo>
                  <a:close/>
                </a:path>
                <a:path w="3418204" h="127000">
                  <a:moveTo>
                    <a:pt x="3290697" y="53593"/>
                  </a:moveTo>
                  <a:lnTo>
                    <a:pt x="0" y="53593"/>
                  </a:lnTo>
                  <a:lnTo>
                    <a:pt x="0" y="73405"/>
                  </a:lnTo>
                  <a:lnTo>
                    <a:pt x="3290697" y="73405"/>
                  </a:lnTo>
                  <a:lnTo>
                    <a:pt x="3290697" y="53593"/>
                  </a:lnTo>
                  <a:close/>
                </a:path>
                <a:path w="3418204" h="127000">
                  <a:moveTo>
                    <a:pt x="3397884" y="53593"/>
                  </a:moveTo>
                  <a:lnTo>
                    <a:pt x="3303397" y="53593"/>
                  </a:lnTo>
                  <a:lnTo>
                    <a:pt x="3303397" y="73405"/>
                  </a:lnTo>
                  <a:lnTo>
                    <a:pt x="3397885" y="73405"/>
                  </a:lnTo>
                  <a:lnTo>
                    <a:pt x="3417697" y="63500"/>
                  </a:lnTo>
                  <a:lnTo>
                    <a:pt x="3397884" y="53593"/>
                  </a:lnTo>
                  <a:close/>
                </a:path>
              </a:pathLst>
            </a:custGeom>
            <a:solidFill>
              <a:srgbClr val="0000FF"/>
            </a:solidFill>
          </p:spPr>
          <p:txBody>
            <a:bodyPr wrap="square" lIns="0" tIns="0" rIns="0" bIns="0" rtlCol="0"/>
            <a:lstStyle/>
            <a:p>
              <a:endParaRPr dirty="0"/>
            </a:p>
          </p:txBody>
        </p:sp>
      </p:grpSp>
      <p:pic>
        <p:nvPicPr>
          <p:cNvPr id="59" name="object 25">
            <a:extLst>
              <a:ext uri="{FF2B5EF4-FFF2-40B4-BE49-F238E27FC236}">
                <a16:creationId xmlns:a16="http://schemas.microsoft.com/office/drawing/2014/main" id="{264B680A-37DB-F1A6-55EE-8382F2427D51}"/>
              </a:ext>
            </a:extLst>
          </p:cNvPr>
          <p:cNvPicPr/>
          <p:nvPr/>
        </p:nvPicPr>
        <p:blipFill>
          <a:blip r:embed="rId5" cstate="print"/>
          <a:stretch>
            <a:fillRect/>
          </a:stretch>
        </p:blipFill>
        <p:spPr>
          <a:xfrm>
            <a:off x="7592343" y="2912706"/>
            <a:ext cx="840498" cy="2210562"/>
          </a:xfrm>
          <a:prstGeom prst="rect">
            <a:avLst/>
          </a:prstGeom>
        </p:spPr>
      </p:pic>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6E4CC58A-F6B6-D7AA-4071-8929920F9311}"/>
                  </a:ext>
                </a:extLst>
              </p:cNvPr>
              <p:cNvSpPr txBox="1"/>
              <p:nvPr/>
            </p:nvSpPr>
            <p:spPr>
              <a:xfrm>
                <a:off x="11164076" y="5740549"/>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2</m:t>
                          </m:r>
                        </m:sub>
                      </m:sSub>
                    </m:oMath>
                  </m:oMathPara>
                </a14:m>
                <a:endParaRPr lang="en-US" dirty="0"/>
              </a:p>
            </p:txBody>
          </p:sp>
        </mc:Choice>
        <mc:Fallback xmlns="">
          <p:sp>
            <p:nvSpPr>
              <p:cNvPr id="60" name="TextBox 59">
                <a:extLst>
                  <a:ext uri="{FF2B5EF4-FFF2-40B4-BE49-F238E27FC236}">
                    <a16:creationId xmlns:a16="http://schemas.microsoft.com/office/drawing/2014/main" id="{6E4CC58A-F6B6-D7AA-4071-8929920F9311}"/>
                  </a:ext>
                </a:extLst>
              </p:cNvPr>
              <p:cNvSpPr txBox="1">
                <a:spLocks noRot="1" noChangeAspect="1" noMove="1" noResize="1" noEditPoints="1" noAdjustHandles="1" noChangeArrowheads="1" noChangeShapeType="1" noTextEdit="1"/>
              </p:cNvSpPr>
              <p:nvPr/>
            </p:nvSpPr>
            <p:spPr>
              <a:xfrm>
                <a:off x="11164076" y="5740549"/>
                <a:ext cx="291042" cy="276999"/>
              </a:xfrm>
              <a:prstGeom prst="rect">
                <a:avLst/>
              </a:prstGeom>
              <a:blipFill>
                <a:blip r:embed="rId12"/>
                <a:stretch>
                  <a:fillRect l="-10417" r="-6250" b="-15556"/>
                </a:stretch>
              </a:blipFill>
            </p:spPr>
            <p:txBody>
              <a:bodyPr/>
              <a:lstStyle/>
              <a:p>
                <a:r>
                  <a:rPr lang="en-US">
                    <a:noFill/>
                  </a:rPr>
                  <a:t> </a:t>
                </a:r>
              </a:p>
            </p:txBody>
          </p:sp>
        </mc:Fallback>
      </mc:AlternateContent>
      <p:sp>
        <p:nvSpPr>
          <p:cNvPr id="61" name="object 24">
            <a:extLst>
              <a:ext uri="{FF2B5EF4-FFF2-40B4-BE49-F238E27FC236}">
                <a16:creationId xmlns:a16="http://schemas.microsoft.com/office/drawing/2014/main" id="{E4348CC7-9566-8264-06D9-8311731AFF7F}"/>
              </a:ext>
            </a:extLst>
          </p:cNvPr>
          <p:cNvSpPr/>
          <p:nvPr/>
        </p:nvSpPr>
        <p:spPr>
          <a:xfrm>
            <a:off x="10168998" y="4681365"/>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D6A3ECC5-279A-4B0F-9E37-81F24F6F4E36}"/>
                  </a:ext>
                </a:extLst>
              </p:cNvPr>
              <p:cNvSpPr txBox="1"/>
              <p:nvPr/>
            </p:nvSpPr>
            <p:spPr>
              <a:xfrm>
                <a:off x="10136461" y="5740549"/>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5</m:t>
                          </m:r>
                        </m:sub>
                      </m:sSub>
                    </m:oMath>
                  </m:oMathPara>
                </a14:m>
                <a:endParaRPr lang="en-US" dirty="0"/>
              </a:p>
            </p:txBody>
          </p:sp>
        </mc:Choice>
        <mc:Fallback xmlns="">
          <p:sp>
            <p:nvSpPr>
              <p:cNvPr id="62" name="TextBox 61">
                <a:extLst>
                  <a:ext uri="{FF2B5EF4-FFF2-40B4-BE49-F238E27FC236}">
                    <a16:creationId xmlns:a16="http://schemas.microsoft.com/office/drawing/2014/main" id="{D6A3ECC5-279A-4B0F-9E37-81F24F6F4E36}"/>
                  </a:ext>
                </a:extLst>
              </p:cNvPr>
              <p:cNvSpPr txBox="1">
                <a:spLocks noRot="1" noChangeAspect="1" noMove="1" noResize="1" noEditPoints="1" noAdjustHandles="1" noChangeArrowheads="1" noChangeShapeType="1" noTextEdit="1"/>
              </p:cNvSpPr>
              <p:nvPr/>
            </p:nvSpPr>
            <p:spPr>
              <a:xfrm>
                <a:off x="10136461" y="5740549"/>
                <a:ext cx="291042" cy="276999"/>
              </a:xfrm>
              <a:prstGeom prst="rect">
                <a:avLst/>
              </a:prstGeom>
              <a:blipFill>
                <a:blip r:embed="rId13"/>
                <a:stretch>
                  <a:fillRect l="-10417" r="-6250" b="-17778"/>
                </a:stretch>
              </a:blipFill>
            </p:spPr>
            <p:txBody>
              <a:bodyPr/>
              <a:lstStyle/>
              <a:p>
                <a:r>
                  <a:rPr lang="en-US">
                    <a:noFill/>
                  </a:rPr>
                  <a:t> </a:t>
                </a:r>
              </a:p>
            </p:txBody>
          </p:sp>
        </mc:Fallback>
      </mc:AlternateContent>
      <p:sp>
        <p:nvSpPr>
          <p:cNvPr id="63" name="object 24">
            <a:extLst>
              <a:ext uri="{FF2B5EF4-FFF2-40B4-BE49-F238E27FC236}">
                <a16:creationId xmlns:a16="http://schemas.microsoft.com/office/drawing/2014/main" id="{35DD8F50-6671-3D5C-9273-6437901A7657}"/>
              </a:ext>
            </a:extLst>
          </p:cNvPr>
          <p:cNvSpPr/>
          <p:nvPr/>
        </p:nvSpPr>
        <p:spPr>
          <a:xfrm>
            <a:off x="9408363" y="4709869"/>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01DA604-2E7D-C7C9-B010-141C872660DC}"/>
                  </a:ext>
                </a:extLst>
              </p:cNvPr>
              <p:cNvSpPr txBox="1"/>
              <p:nvPr/>
            </p:nvSpPr>
            <p:spPr>
              <a:xfrm>
                <a:off x="9375826" y="5769053"/>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4</m:t>
                          </m:r>
                        </m:sub>
                      </m:sSub>
                    </m:oMath>
                  </m:oMathPara>
                </a14:m>
                <a:endParaRPr lang="en-US" dirty="0"/>
              </a:p>
            </p:txBody>
          </p:sp>
        </mc:Choice>
        <mc:Fallback xmlns="">
          <p:sp>
            <p:nvSpPr>
              <p:cNvPr id="64" name="TextBox 63">
                <a:extLst>
                  <a:ext uri="{FF2B5EF4-FFF2-40B4-BE49-F238E27FC236}">
                    <a16:creationId xmlns:a16="http://schemas.microsoft.com/office/drawing/2014/main" id="{401DA604-2E7D-C7C9-B010-141C872660DC}"/>
                  </a:ext>
                </a:extLst>
              </p:cNvPr>
              <p:cNvSpPr txBox="1">
                <a:spLocks noRot="1" noChangeAspect="1" noMove="1" noResize="1" noEditPoints="1" noAdjustHandles="1" noChangeArrowheads="1" noChangeShapeType="1" noTextEdit="1"/>
              </p:cNvSpPr>
              <p:nvPr/>
            </p:nvSpPr>
            <p:spPr>
              <a:xfrm>
                <a:off x="9375826" y="5769053"/>
                <a:ext cx="291042" cy="276999"/>
              </a:xfrm>
              <a:prstGeom prst="rect">
                <a:avLst/>
              </a:prstGeom>
              <a:blipFill>
                <a:blip r:embed="rId14"/>
                <a:stretch>
                  <a:fillRect l="-10417" r="-6250" b="-15217"/>
                </a:stretch>
              </a:blipFill>
            </p:spPr>
            <p:txBody>
              <a:bodyPr/>
              <a:lstStyle/>
              <a:p>
                <a:r>
                  <a:rPr lang="en-US">
                    <a:noFill/>
                  </a:rPr>
                  <a:t> </a:t>
                </a:r>
              </a:p>
            </p:txBody>
          </p:sp>
        </mc:Fallback>
      </mc:AlternateContent>
      <p:sp>
        <p:nvSpPr>
          <p:cNvPr id="65" name="object 24">
            <a:extLst>
              <a:ext uri="{FF2B5EF4-FFF2-40B4-BE49-F238E27FC236}">
                <a16:creationId xmlns:a16="http://schemas.microsoft.com/office/drawing/2014/main" id="{0D98B8C0-D187-776E-72C9-92EDCEDC9E6D}"/>
              </a:ext>
            </a:extLst>
          </p:cNvPr>
          <p:cNvSpPr/>
          <p:nvPr/>
        </p:nvSpPr>
        <p:spPr>
          <a:xfrm>
            <a:off x="8731703" y="4699078"/>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A63D8B3D-6AE3-8837-0768-801E2E0F9135}"/>
                  </a:ext>
                </a:extLst>
              </p:cNvPr>
              <p:cNvSpPr txBox="1"/>
              <p:nvPr/>
            </p:nvSpPr>
            <p:spPr>
              <a:xfrm>
                <a:off x="8699166" y="5758262"/>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3</m:t>
                          </m:r>
                        </m:sub>
                      </m:sSub>
                    </m:oMath>
                  </m:oMathPara>
                </a14:m>
                <a:endParaRPr lang="en-US" dirty="0"/>
              </a:p>
            </p:txBody>
          </p:sp>
        </mc:Choice>
        <mc:Fallback xmlns="">
          <p:sp>
            <p:nvSpPr>
              <p:cNvPr id="66" name="TextBox 65">
                <a:extLst>
                  <a:ext uri="{FF2B5EF4-FFF2-40B4-BE49-F238E27FC236}">
                    <a16:creationId xmlns:a16="http://schemas.microsoft.com/office/drawing/2014/main" id="{A63D8B3D-6AE3-8837-0768-801E2E0F9135}"/>
                  </a:ext>
                </a:extLst>
              </p:cNvPr>
              <p:cNvSpPr txBox="1">
                <a:spLocks noRot="1" noChangeAspect="1" noMove="1" noResize="1" noEditPoints="1" noAdjustHandles="1" noChangeArrowheads="1" noChangeShapeType="1" noTextEdit="1"/>
              </p:cNvSpPr>
              <p:nvPr/>
            </p:nvSpPr>
            <p:spPr>
              <a:xfrm>
                <a:off x="8699166" y="5758262"/>
                <a:ext cx="291042" cy="276999"/>
              </a:xfrm>
              <a:prstGeom prst="rect">
                <a:avLst/>
              </a:prstGeom>
              <a:blipFill>
                <a:blip r:embed="rId15"/>
                <a:stretch>
                  <a:fillRect l="-10417" r="-6250"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FCE951B-A362-9717-F641-64EF5A6BABE0}"/>
                  </a:ext>
                </a:extLst>
              </p:cNvPr>
              <p:cNvSpPr txBox="1"/>
              <p:nvPr/>
            </p:nvSpPr>
            <p:spPr>
              <a:xfrm>
                <a:off x="8012592" y="5747471"/>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B76FFD"/>
                              </a:solidFill>
                              <a:latin typeface="Cambria Math" panose="02040503050406030204" pitchFamily="18" charset="0"/>
                            </a:rPr>
                          </m:ctrlPr>
                        </m:sSubPr>
                        <m:e>
                          <m:r>
                            <a:rPr lang="en-US" i="1" dirty="0">
                              <a:solidFill>
                                <a:srgbClr val="B76FFD"/>
                              </a:solidFill>
                              <a:latin typeface="Cambria Math" panose="02040503050406030204" pitchFamily="18" charset="0"/>
                            </a:rPr>
                            <m:t>𝑥</m:t>
                          </m:r>
                        </m:e>
                        <m:sub>
                          <m:r>
                            <a:rPr lang="en-US" b="0" i="0" dirty="0" smtClean="0">
                              <a:solidFill>
                                <a:srgbClr val="B76FFD"/>
                              </a:solidFill>
                              <a:latin typeface="Cambria Math" panose="02040503050406030204" pitchFamily="18" charset="0"/>
                            </a:rPr>
                            <m:t>6</m:t>
                          </m:r>
                        </m:sub>
                      </m:sSub>
                    </m:oMath>
                  </m:oMathPara>
                </a14:m>
                <a:endParaRPr lang="en-US" dirty="0">
                  <a:solidFill>
                    <a:srgbClr val="B76FFD"/>
                  </a:solidFill>
                </a:endParaRPr>
              </a:p>
            </p:txBody>
          </p:sp>
        </mc:Choice>
        <mc:Fallback xmlns="">
          <p:sp>
            <p:nvSpPr>
              <p:cNvPr id="68" name="TextBox 67">
                <a:extLst>
                  <a:ext uri="{FF2B5EF4-FFF2-40B4-BE49-F238E27FC236}">
                    <a16:creationId xmlns:a16="http://schemas.microsoft.com/office/drawing/2014/main" id="{FFCE951B-A362-9717-F641-64EF5A6BABE0}"/>
                  </a:ext>
                </a:extLst>
              </p:cNvPr>
              <p:cNvSpPr txBox="1">
                <a:spLocks noRot="1" noChangeAspect="1" noMove="1" noResize="1" noEditPoints="1" noAdjustHandles="1" noChangeArrowheads="1" noChangeShapeType="1" noTextEdit="1"/>
              </p:cNvSpPr>
              <p:nvPr/>
            </p:nvSpPr>
            <p:spPr>
              <a:xfrm>
                <a:off x="8012592" y="5747471"/>
                <a:ext cx="291042" cy="276999"/>
              </a:xfrm>
              <a:prstGeom prst="rect">
                <a:avLst/>
              </a:prstGeom>
              <a:blipFill>
                <a:blip r:embed="rId16"/>
                <a:stretch>
                  <a:fillRect l="-10417" r="-6250" b="-15556"/>
                </a:stretch>
              </a:blipFill>
            </p:spPr>
            <p:txBody>
              <a:bodyPr/>
              <a:lstStyle/>
              <a:p>
                <a:r>
                  <a:rPr lang="en-US">
                    <a:noFill/>
                  </a:rPr>
                  <a:t> </a:t>
                </a:r>
              </a:p>
            </p:txBody>
          </p:sp>
        </mc:Fallback>
      </mc:AlternateContent>
      <p:sp>
        <p:nvSpPr>
          <p:cNvPr id="69" name="object 24">
            <a:extLst>
              <a:ext uri="{FF2B5EF4-FFF2-40B4-BE49-F238E27FC236}">
                <a16:creationId xmlns:a16="http://schemas.microsoft.com/office/drawing/2014/main" id="{D7B8C914-6007-2191-6996-CB2A7CF45666}"/>
              </a:ext>
            </a:extLst>
          </p:cNvPr>
          <p:cNvSpPr/>
          <p:nvPr/>
        </p:nvSpPr>
        <p:spPr>
          <a:xfrm>
            <a:off x="7368469" y="4677496"/>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651993E7-B6A4-5842-2F1D-2A7800A38553}"/>
                  </a:ext>
                </a:extLst>
              </p:cNvPr>
              <p:cNvSpPr txBox="1"/>
              <p:nvPr/>
            </p:nvSpPr>
            <p:spPr>
              <a:xfrm>
                <a:off x="7335932" y="5736680"/>
                <a:ext cx="2857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1</m:t>
                          </m:r>
                        </m:sub>
                      </m:sSub>
                    </m:oMath>
                  </m:oMathPara>
                </a14:m>
                <a:endParaRPr lang="en-US" dirty="0"/>
              </a:p>
            </p:txBody>
          </p:sp>
        </mc:Choice>
        <mc:Fallback xmlns="">
          <p:sp>
            <p:nvSpPr>
              <p:cNvPr id="70" name="TextBox 69">
                <a:extLst>
                  <a:ext uri="{FF2B5EF4-FFF2-40B4-BE49-F238E27FC236}">
                    <a16:creationId xmlns:a16="http://schemas.microsoft.com/office/drawing/2014/main" id="{651993E7-B6A4-5842-2F1D-2A7800A38553}"/>
                  </a:ext>
                </a:extLst>
              </p:cNvPr>
              <p:cNvSpPr txBox="1">
                <a:spLocks noRot="1" noChangeAspect="1" noMove="1" noResize="1" noEditPoints="1" noAdjustHandles="1" noChangeArrowheads="1" noChangeShapeType="1" noTextEdit="1"/>
              </p:cNvSpPr>
              <p:nvPr/>
            </p:nvSpPr>
            <p:spPr>
              <a:xfrm>
                <a:off x="7335932" y="5736680"/>
                <a:ext cx="285719" cy="276999"/>
              </a:xfrm>
              <a:prstGeom prst="rect">
                <a:avLst/>
              </a:prstGeom>
              <a:blipFill>
                <a:blip r:embed="rId17"/>
                <a:stretch>
                  <a:fillRect l="-10638" r="-6383" b="-17778"/>
                </a:stretch>
              </a:blipFill>
            </p:spPr>
            <p:txBody>
              <a:bodyPr/>
              <a:lstStyle/>
              <a:p>
                <a:r>
                  <a:rPr lang="en-US">
                    <a:noFill/>
                  </a:rPr>
                  <a:t> </a:t>
                </a:r>
              </a:p>
            </p:txBody>
          </p:sp>
        </mc:Fallback>
      </mc:AlternateContent>
      <p:pic>
        <p:nvPicPr>
          <p:cNvPr id="89" name="object 12">
            <a:extLst>
              <a:ext uri="{FF2B5EF4-FFF2-40B4-BE49-F238E27FC236}">
                <a16:creationId xmlns:a16="http://schemas.microsoft.com/office/drawing/2014/main" id="{9AC63302-CA96-5D79-3BB3-FE6BF7E65303}"/>
              </a:ext>
            </a:extLst>
          </p:cNvPr>
          <p:cNvPicPr/>
          <p:nvPr/>
        </p:nvPicPr>
        <p:blipFill>
          <a:blip r:embed="rId4" cstate="print"/>
          <a:stretch>
            <a:fillRect/>
          </a:stretch>
        </p:blipFill>
        <p:spPr>
          <a:xfrm>
            <a:off x="10938123" y="2863959"/>
            <a:ext cx="831354" cy="2184654"/>
          </a:xfrm>
          <a:prstGeom prst="rect">
            <a:avLst/>
          </a:prstGeom>
        </p:spPr>
      </p:pic>
      <p:sp>
        <p:nvSpPr>
          <p:cNvPr id="91" name="object 24">
            <a:extLst>
              <a:ext uri="{FF2B5EF4-FFF2-40B4-BE49-F238E27FC236}">
                <a16:creationId xmlns:a16="http://schemas.microsoft.com/office/drawing/2014/main" id="{B9EE3FCD-E201-AE63-E44A-881403E0FADB}"/>
              </a:ext>
            </a:extLst>
          </p:cNvPr>
          <p:cNvSpPr/>
          <p:nvPr/>
        </p:nvSpPr>
        <p:spPr>
          <a:xfrm>
            <a:off x="11244900" y="4677496"/>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p:sp>
        <p:nvSpPr>
          <p:cNvPr id="92" name="object 24">
            <a:extLst>
              <a:ext uri="{FF2B5EF4-FFF2-40B4-BE49-F238E27FC236}">
                <a16:creationId xmlns:a16="http://schemas.microsoft.com/office/drawing/2014/main" id="{879BEF16-ED58-FFFB-EE7C-8A3AD40F3C44}"/>
              </a:ext>
            </a:extLst>
          </p:cNvPr>
          <p:cNvSpPr/>
          <p:nvPr/>
        </p:nvSpPr>
        <p:spPr>
          <a:xfrm>
            <a:off x="8031730" y="4663275"/>
            <a:ext cx="194941"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B76FFD"/>
          </a:solidFill>
        </p:spPr>
        <p:txBody>
          <a:bodyPr wrap="square" lIns="0" tIns="0" rIns="0" bIns="0" rtlCol="0"/>
          <a:lstStyle/>
          <a:p>
            <a:endParaRPr/>
          </a:p>
        </p:txBody>
      </p:sp>
      <p:sp>
        <p:nvSpPr>
          <p:cNvPr id="93" name="Arrow: Right 92">
            <a:extLst>
              <a:ext uri="{FF2B5EF4-FFF2-40B4-BE49-F238E27FC236}">
                <a16:creationId xmlns:a16="http://schemas.microsoft.com/office/drawing/2014/main" id="{4B5E16FF-5374-D6D4-A465-9D7B1CDFEFC2}"/>
              </a:ext>
            </a:extLst>
          </p:cNvPr>
          <p:cNvSpPr/>
          <p:nvPr/>
        </p:nvSpPr>
        <p:spPr>
          <a:xfrm>
            <a:off x="5591416" y="4137601"/>
            <a:ext cx="1144170"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Connector: Curved 95">
            <a:extLst>
              <a:ext uri="{FF2B5EF4-FFF2-40B4-BE49-F238E27FC236}">
                <a16:creationId xmlns:a16="http://schemas.microsoft.com/office/drawing/2014/main" id="{7546A801-8B10-7204-3721-D99A9812B509}"/>
              </a:ext>
            </a:extLst>
          </p:cNvPr>
          <p:cNvCxnSpPr>
            <a:cxnSpLocks/>
          </p:cNvCxnSpPr>
          <p:nvPr/>
        </p:nvCxnSpPr>
        <p:spPr>
          <a:xfrm rot="5400000" flipH="1" flipV="1">
            <a:off x="3320780" y="1490405"/>
            <a:ext cx="128142" cy="3109848"/>
          </a:xfrm>
          <a:prstGeom prst="curvedConnector3">
            <a:avLst>
              <a:gd name="adj1" fmla="val 591013"/>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object 20">
            <a:extLst>
              <a:ext uri="{FF2B5EF4-FFF2-40B4-BE49-F238E27FC236}">
                <a16:creationId xmlns:a16="http://schemas.microsoft.com/office/drawing/2014/main" id="{1F6EFDEC-7B6A-3085-67C9-A00AFF794C4E}"/>
              </a:ext>
            </a:extLst>
          </p:cNvPr>
          <p:cNvSpPr/>
          <p:nvPr/>
        </p:nvSpPr>
        <p:spPr>
          <a:xfrm>
            <a:off x="1138549" y="6095485"/>
            <a:ext cx="2611120" cy="411480"/>
          </a:xfrm>
          <a:custGeom>
            <a:avLst/>
            <a:gdLst/>
            <a:ahLst/>
            <a:cxnLst/>
            <a:rect l="l" t="t" r="r" b="b"/>
            <a:pathLst>
              <a:path w="2611120" h="411479">
                <a:moveTo>
                  <a:pt x="2610612" y="0"/>
                </a:moveTo>
                <a:lnTo>
                  <a:pt x="2604970" y="47174"/>
                </a:lnTo>
                <a:lnTo>
                  <a:pt x="2588901" y="90479"/>
                </a:lnTo>
                <a:lnTo>
                  <a:pt x="2563685" y="128679"/>
                </a:lnTo>
                <a:lnTo>
                  <a:pt x="2530605" y="160541"/>
                </a:lnTo>
                <a:lnTo>
                  <a:pt x="2490943" y="184828"/>
                </a:lnTo>
                <a:lnTo>
                  <a:pt x="2445980" y="200306"/>
                </a:lnTo>
                <a:lnTo>
                  <a:pt x="2396998" y="205740"/>
                </a:lnTo>
                <a:lnTo>
                  <a:pt x="1518920" y="205740"/>
                </a:lnTo>
                <a:lnTo>
                  <a:pt x="1469937" y="211173"/>
                </a:lnTo>
                <a:lnTo>
                  <a:pt x="1424974" y="226651"/>
                </a:lnTo>
                <a:lnTo>
                  <a:pt x="1385312" y="250938"/>
                </a:lnTo>
                <a:lnTo>
                  <a:pt x="1352232" y="282800"/>
                </a:lnTo>
                <a:lnTo>
                  <a:pt x="1327016" y="321000"/>
                </a:lnTo>
                <a:lnTo>
                  <a:pt x="1310947" y="364305"/>
                </a:lnTo>
                <a:lnTo>
                  <a:pt x="1305305" y="411480"/>
                </a:lnTo>
                <a:lnTo>
                  <a:pt x="1299664" y="364305"/>
                </a:lnTo>
                <a:lnTo>
                  <a:pt x="1283595" y="321000"/>
                </a:lnTo>
                <a:lnTo>
                  <a:pt x="1258379" y="282800"/>
                </a:lnTo>
                <a:lnTo>
                  <a:pt x="1225299" y="250938"/>
                </a:lnTo>
                <a:lnTo>
                  <a:pt x="1185637" y="226651"/>
                </a:lnTo>
                <a:lnTo>
                  <a:pt x="1140674" y="211173"/>
                </a:lnTo>
                <a:lnTo>
                  <a:pt x="1091692" y="205740"/>
                </a:lnTo>
                <a:lnTo>
                  <a:pt x="213614" y="205740"/>
                </a:lnTo>
                <a:lnTo>
                  <a:pt x="164631" y="200306"/>
                </a:lnTo>
                <a:lnTo>
                  <a:pt x="119668" y="184828"/>
                </a:lnTo>
                <a:lnTo>
                  <a:pt x="80006" y="160541"/>
                </a:lnTo>
                <a:lnTo>
                  <a:pt x="46926" y="128679"/>
                </a:lnTo>
                <a:lnTo>
                  <a:pt x="21710" y="90479"/>
                </a:lnTo>
                <a:lnTo>
                  <a:pt x="5641" y="47174"/>
                </a:lnTo>
                <a:lnTo>
                  <a:pt x="0" y="0"/>
                </a:lnTo>
              </a:path>
            </a:pathLst>
          </a:custGeom>
          <a:ln w="19812">
            <a:solidFill>
              <a:srgbClr val="FF0000"/>
            </a:solidFill>
          </a:ln>
        </p:spPr>
        <p:txBody>
          <a:bodyPr wrap="square" lIns="0" tIns="0" rIns="0" bIns="0" rtlCol="0"/>
          <a:lstStyle/>
          <a:p>
            <a:endParaRPr/>
          </a:p>
        </p:txBody>
      </p:sp>
      <p:sp>
        <p:nvSpPr>
          <p:cNvPr id="3" name="TextBox 2">
            <a:extLst>
              <a:ext uri="{FF2B5EF4-FFF2-40B4-BE49-F238E27FC236}">
                <a16:creationId xmlns:a16="http://schemas.microsoft.com/office/drawing/2014/main" id="{03897AD0-EF8F-B943-BAFC-724317BC0400}"/>
              </a:ext>
            </a:extLst>
          </p:cNvPr>
          <p:cNvSpPr txBox="1"/>
          <p:nvPr/>
        </p:nvSpPr>
        <p:spPr>
          <a:xfrm>
            <a:off x="8773033" y="1812030"/>
            <a:ext cx="178766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Pretraining task</a:t>
            </a:r>
          </a:p>
        </p:txBody>
      </p:sp>
      <p:sp>
        <p:nvSpPr>
          <p:cNvPr id="5" name="TextBox 4">
            <a:extLst>
              <a:ext uri="{FF2B5EF4-FFF2-40B4-BE49-F238E27FC236}">
                <a16:creationId xmlns:a16="http://schemas.microsoft.com/office/drawing/2014/main" id="{242258C7-75C9-7E40-8FF0-EFAC5D6F8C1A}"/>
              </a:ext>
            </a:extLst>
          </p:cNvPr>
          <p:cNvSpPr txBox="1"/>
          <p:nvPr/>
        </p:nvSpPr>
        <p:spPr>
          <a:xfrm>
            <a:off x="8493469" y="6246291"/>
            <a:ext cx="702436" cy="369332"/>
          </a:xfrm>
          <a:prstGeom prst="rect">
            <a:avLst/>
          </a:prstGeom>
          <a:noFill/>
        </p:spPr>
        <p:txBody>
          <a:bodyPr wrap="none" rtlCol="0">
            <a:spAutoFit/>
          </a:bodyPr>
          <a:lstStyle/>
          <a:p>
            <a:r>
              <a:rPr lang="en-US" dirty="0"/>
              <a:t>Input</a:t>
            </a:r>
          </a:p>
        </p:txBody>
      </p:sp>
      <p:sp>
        <p:nvSpPr>
          <p:cNvPr id="51" name="TextBox 50">
            <a:extLst>
              <a:ext uri="{FF2B5EF4-FFF2-40B4-BE49-F238E27FC236}">
                <a16:creationId xmlns:a16="http://schemas.microsoft.com/office/drawing/2014/main" id="{85698788-CBFD-C05F-0440-4CD7935CFDA0}"/>
              </a:ext>
            </a:extLst>
          </p:cNvPr>
          <p:cNvSpPr txBox="1"/>
          <p:nvPr/>
        </p:nvSpPr>
        <p:spPr>
          <a:xfrm>
            <a:off x="10977473" y="6203416"/>
            <a:ext cx="777777" cy="369332"/>
          </a:xfrm>
          <a:prstGeom prst="rect">
            <a:avLst/>
          </a:prstGeom>
          <a:noFill/>
        </p:spPr>
        <p:txBody>
          <a:bodyPr wrap="none" rtlCol="0">
            <a:spAutoFit/>
          </a:bodyPr>
          <a:lstStyle/>
          <a:p>
            <a:r>
              <a:rPr lang="en-US" dirty="0"/>
              <a:t>target</a:t>
            </a:r>
          </a:p>
        </p:txBody>
      </p:sp>
      <p:sp>
        <p:nvSpPr>
          <p:cNvPr id="56" name="TextBox 55">
            <a:extLst>
              <a:ext uri="{FF2B5EF4-FFF2-40B4-BE49-F238E27FC236}">
                <a16:creationId xmlns:a16="http://schemas.microsoft.com/office/drawing/2014/main" id="{F7593A8F-61F4-BFCB-F7AC-CF5741E51F27}"/>
              </a:ext>
            </a:extLst>
          </p:cNvPr>
          <p:cNvSpPr txBox="1"/>
          <p:nvPr/>
        </p:nvSpPr>
        <p:spPr>
          <a:xfrm>
            <a:off x="1841755" y="1807470"/>
            <a:ext cx="60960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Traffic flow prediction task</a:t>
            </a:r>
            <a:endParaRPr lang="en-US" dirty="0"/>
          </a:p>
        </p:txBody>
      </p:sp>
      <p:pic>
        <p:nvPicPr>
          <p:cNvPr id="8" name="Audio 7">
            <a:hlinkClick r:id="" action="ppaction://media"/>
            <a:extLst>
              <a:ext uri="{FF2B5EF4-FFF2-40B4-BE49-F238E27FC236}">
                <a16:creationId xmlns:a16="http://schemas.microsoft.com/office/drawing/2014/main" id="{C8D1D679-0A21-5515-D6C6-DC74489396A1}"/>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1529809"/>
      </p:ext>
    </p:extLst>
  </p:cSld>
  <p:clrMapOvr>
    <a:masterClrMapping/>
  </p:clrMapOvr>
  <mc:AlternateContent xmlns:mc="http://schemas.openxmlformats.org/markup-compatibility/2006" xmlns:p14="http://schemas.microsoft.com/office/powerpoint/2010/main">
    <mc:Choice Requires="p14">
      <p:transition spd="slow" p14:dur="2000" advTm="20141"/>
    </mc:Choice>
    <mc:Fallback xmlns="">
      <p:transition spd="slow" advTm="20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6B7313-ACB4-4A89-8AAC-14AD804137EB}"/>
              </a:ext>
            </a:extLst>
          </p:cNvPr>
          <p:cNvSpPr>
            <a:spLocks noGrp="1"/>
          </p:cNvSpPr>
          <p:nvPr>
            <p:ph type="title"/>
          </p:nvPr>
        </p:nvSpPr>
        <p:spPr>
          <a:xfrm>
            <a:off x="838200" y="96741"/>
            <a:ext cx="10515600" cy="1325563"/>
          </a:xfrm>
        </p:spPr>
        <p:txBody>
          <a:bodyPr>
            <a:normAutofit/>
          </a:bodyPr>
          <a:lstStyle/>
          <a:p>
            <a:r>
              <a:rPr lang="en-US" altLang="zh-CN" sz="2800" dirty="0">
                <a:latin typeface="Arial" panose="020B0604020202020204" pitchFamily="34" charset="0"/>
                <a:cs typeface="Arial" panose="020B0604020202020204" pitchFamily="34" charset="0"/>
              </a:rPr>
              <a:t>Self-supervised learning in traffic flow prediction task</a:t>
            </a:r>
            <a:endParaRPr lang="zh-CN" altLang="en-US" sz="2800" dirty="0">
              <a:latin typeface="Arial" panose="020B0604020202020204" pitchFamily="34" charset="0"/>
              <a:cs typeface="Arial" panose="020B0604020202020204" pitchFamily="34" charset="0"/>
            </a:endParaRPr>
          </a:p>
        </p:txBody>
      </p:sp>
      <p:grpSp>
        <p:nvGrpSpPr>
          <p:cNvPr id="49" name="object 10">
            <a:extLst>
              <a:ext uri="{FF2B5EF4-FFF2-40B4-BE49-F238E27FC236}">
                <a16:creationId xmlns:a16="http://schemas.microsoft.com/office/drawing/2014/main" id="{6C3873D6-A73D-2533-DF3D-9E6AB01D8D38}"/>
              </a:ext>
            </a:extLst>
          </p:cNvPr>
          <p:cNvGrpSpPr/>
          <p:nvPr/>
        </p:nvGrpSpPr>
        <p:grpSpPr>
          <a:xfrm>
            <a:off x="7022630" y="2884664"/>
            <a:ext cx="4759239" cy="2324354"/>
            <a:chOff x="8285225" y="3189732"/>
            <a:chExt cx="4759239" cy="2324354"/>
          </a:xfrm>
        </p:grpSpPr>
        <p:pic>
          <p:nvPicPr>
            <p:cNvPr id="50" name="object 11">
              <a:extLst>
                <a:ext uri="{FF2B5EF4-FFF2-40B4-BE49-F238E27FC236}">
                  <a16:creationId xmlns:a16="http://schemas.microsoft.com/office/drawing/2014/main" id="{69D31C56-EA0D-E52C-6321-05C06180D122}"/>
                </a:ext>
              </a:extLst>
            </p:cNvPr>
            <p:cNvPicPr/>
            <p:nvPr/>
          </p:nvPicPr>
          <p:blipFill>
            <a:blip r:embed="rId4" cstate="print"/>
            <a:stretch>
              <a:fillRect/>
            </a:stretch>
          </p:blipFill>
          <p:spPr>
            <a:xfrm>
              <a:off x="8293608" y="3189732"/>
              <a:ext cx="831354" cy="2184654"/>
            </a:xfrm>
            <a:prstGeom prst="rect">
              <a:avLst/>
            </a:prstGeom>
          </p:spPr>
        </p:pic>
        <p:pic>
          <p:nvPicPr>
            <p:cNvPr id="52" name="object 13">
              <a:extLst>
                <a:ext uri="{FF2B5EF4-FFF2-40B4-BE49-F238E27FC236}">
                  <a16:creationId xmlns:a16="http://schemas.microsoft.com/office/drawing/2014/main" id="{47321F6A-A0B8-3F0C-B006-F5D1DC4C9E91}"/>
                </a:ext>
              </a:extLst>
            </p:cNvPr>
            <p:cNvPicPr/>
            <p:nvPr/>
          </p:nvPicPr>
          <p:blipFill>
            <a:blip r:embed="rId4" cstate="print"/>
            <a:stretch>
              <a:fillRect/>
            </a:stretch>
          </p:blipFill>
          <p:spPr>
            <a:xfrm>
              <a:off x="9680448" y="3189732"/>
              <a:ext cx="831354" cy="2184654"/>
            </a:xfrm>
            <a:prstGeom prst="rect">
              <a:avLst/>
            </a:prstGeom>
          </p:spPr>
        </p:pic>
        <p:pic>
          <p:nvPicPr>
            <p:cNvPr id="53" name="object 14">
              <a:extLst>
                <a:ext uri="{FF2B5EF4-FFF2-40B4-BE49-F238E27FC236}">
                  <a16:creationId xmlns:a16="http://schemas.microsoft.com/office/drawing/2014/main" id="{A60D9F1F-B482-0409-1CE8-DD926059B2F5}"/>
                </a:ext>
              </a:extLst>
            </p:cNvPr>
            <p:cNvPicPr/>
            <p:nvPr/>
          </p:nvPicPr>
          <p:blipFill>
            <a:blip r:embed="rId4" cstate="print"/>
            <a:stretch>
              <a:fillRect/>
            </a:stretch>
          </p:blipFill>
          <p:spPr>
            <a:xfrm>
              <a:off x="10373868" y="3189732"/>
              <a:ext cx="831354" cy="2184654"/>
            </a:xfrm>
            <a:prstGeom prst="rect">
              <a:avLst/>
            </a:prstGeom>
          </p:spPr>
        </p:pic>
        <p:pic>
          <p:nvPicPr>
            <p:cNvPr id="54" name="object 15">
              <a:extLst>
                <a:ext uri="{FF2B5EF4-FFF2-40B4-BE49-F238E27FC236}">
                  <a16:creationId xmlns:a16="http://schemas.microsoft.com/office/drawing/2014/main" id="{CC5F668D-9A35-ECA6-C57A-FCE71438E07D}"/>
                </a:ext>
              </a:extLst>
            </p:cNvPr>
            <p:cNvPicPr/>
            <p:nvPr/>
          </p:nvPicPr>
          <p:blipFill>
            <a:blip r:embed="rId4" cstate="print"/>
            <a:stretch>
              <a:fillRect/>
            </a:stretch>
          </p:blipFill>
          <p:spPr>
            <a:xfrm>
              <a:off x="11067288" y="3189732"/>
              <a:ext cx="831354" cy="2184654"/>
            </a:xfrm>
            <a:prstGeom prst="rect">
              <a:avLst/>
            </a:prstGeom>
          </p:spPr>
        </p:pic>
        <p:sp>
          <p:nvSpPr>
            <p:cNvPr id="55" name="object 16">
              <a:extLst>
                <a:ext uri="{FF2B5EF4-FFF2-40B4-BE49-F238E27FC236}">
                  <a16:creationId xmlns:a16="http://schemas.microsoft.com/office/drawing/2014/main" id="{53E8C4A4-731B-CA1C-0D2B-A4A8AB468483}"/>
                </a:ext>
              </a:extLst>
            </p:cNvPr>
            <p:cNvSpPr/>
            <p:nvPr/>
          </p:nvSpPr>
          <p:spPr>
            <a:xfrm>
              <a:off x="8285225" y="5367587"/>
              <a:ext cx="4759239" cy="146499"/>
            </a:xfrm>
            <a:custGeom>
              <a:avLst/>
              <a:gdLst/>
              <a:ahLst/>
              <a:cxnLst/>
              <a:rect l="l" t="t" r="r" b="b"/>
              <a:pathLst>
                <a:path w="3418204" h="127000">
                  <a:moveTo>
                    <a:pt x="3290697" y="0"/>
                  </a:moveTo>
                  <a:lnTo>
                    <a:pt x="3290697" y="127000"/>
                  </a:lnTo>
                  <a:lnTo>
                    <a:pt x="3397885" y="73405"/>
                  </a:lnTo>
                  <a:lnTo>
                    <a:pt x="3303397" y="73405"/>
                  </a:lnTo>
                  <a:lnTo>
                    <a:pt x="3303397" y="53593"/>
                  </a:lnTo>
                  <a:lnTo>
                    <a:pt x="3397884" y="53593"/>
                  </a:lnTo>
                  <a:lnTo>
                    <a:pt x="3290697" y="0"/>
                  </a:lnTo>
                  <a:close/>
                </a:path>
                <a:path w="3418204" h="127000">
                  <a:moveTo>
                    <a:pt x="3290697" y="53593"/>
                  </a:moveTo>
                  <a:lnTo>
                    <a:pt x="0" y="53593"/>
                  </a:lnTo>
                  <a:lnTo>
                    <a:pt x="0" y="73405"/>
                  </a:lnTo>
                  <a:lnTo>
                    <a:pt x="3290697" y="73405"/>
                  </a:lnTo>
                  <a:lnTo>
                    <a:pt x="3290697" y="53593"/>
                  </a:lnTo>
                  <a:close/>
                </a:path>
                <a:path w="3418204" h="127000">
                  <a:moveTo>
                    <a:pt x="3397884" y="53593"/>
                  </a:moveTo>
                  <a:lnTo>
                    <a:pt x="3303397" y="53593"/>
                  </a:lnTo>
                  <a:lnTo>
                    <a:pt x="3303397" y="73405"/>
                  </a:lnTo>
                  <a:lnTo>
                    <a:pt x="3397885" y="73405"/>
                  </a:lnTo>
                  <a:lnTo>
                    <a:pt x="3417697" y="63500"/>
                  </a:lnTo>
                  <a:lnTo>
                    <a:pt x="3397884" y="53593"/>
                  </a:lnTo>
                  <a:close/>
                </a:path>
              </a:pathLst>
            </a:custGeom>
            <a:solidFill>
              <a:srgbClr val="0000FF"/>
            </a:solidFill>
          </p:spPr>
          <p:txBody>
            <a:bodyPr wrap="square" lIns="0" tIns="0" rIns="0" bIns="0" rtlCol="0"/>
            <a:lstStyle/>
            <a:p>
              <a:endParaRPr dirty="0"/>
            </a:p>
          </p:txBody>
        </p:sp>
      </p:grpSp>
      <p:pic>
        <p:nvPicPr>
          <p:cNvPr id="59" name="object 25">
            <a:extLst>
              <a:ext uri="{FF2B5EF4-FFF2-40B4-BE49-F238E27FC236}">
                <a16:creationId xmlns:a16="http://schemas.microsoft.com/office/drawing/2014/main" id="{264B680A-37DB-F1A6-55EE-8382F2427D51}"/>
              </a:ext>
            </a:extLst>
          </p:cNvPr>
          <p:cNvPicPr/>
          <p:nvPr/>
        </p:nvPicPr>
        <p:blipFill>
          <a:blip r:embed="rId5" cstate="print"/>
          <a:stretch>
            <a:fillRect/>
          </a:stretch>
        </p:blipFill>
        <p:spPr>
          <a:xfrm>
            <a:off x="7592343" y="2912706"/>
            <a:ext cx="840498" cy="2210562"/>
          </a:xfrm>
          <a:prstGeom prst="rect">
            <a:avLst/>
          </a:prstGeom>
        </p:spPr>
      </p:pic>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6E4CC58A-F6B6-D7AA-4071-8929920F9311}"/>
                  </a:ext>
                </a:extLst>
              </p:cNvPr>
              <p:cNvSpPr txBox="1"/>
              <p:nvPr/>
            </p:nvSpPr>
            <p:spPr>
              <a:xfrm>
                <a:off x="11164076" y="5740549"/>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2</m:t>
                          </m:r>
                        </m:sub>
                      </m:sSub>
                    </m:oMath>
                  </m:oMathPara>
                </a14:m>
                <a:endParaRPr lang="en-US" dirty="0"/>
              </a:p>
            </p:txBody>
          </p:sp>
        </mc:Choice>
        <mc:Fallback xmlns="">
          <p:sp>
            <p:nvSpPr>
              <p:cNvPr id="60" name="TextBox 59">
                <a:extLst>
                  <a:ext uri="{FF2B5EF4-FFF2-40B4-BE49-F238E27FC236}">
                    <a16:creationId xmlns:a16="http://schemas.microsoft.com/office/drawing/2014/main" id="{6E4CC58A-F6B6-D7AA-4071-8929920F9311}"/>
                  </a:ext>
                </a:extLst>
              </p:cNvPr>
              <p:cNvSpPr txBox="1">
                <a:spLocks noRot="1" noChangeAspect="1" noMove="1" noResize="1" noEditPoints="1" noAdjustHandles="1" noChangeArrowheads="1" noChangeShapeType="1" noTextEdit="1"/>
              </p:cNvSpPr>
              <p:nvPr/>
            </p:nvSpPr>
            <p:spPr>
              <a:xfrm>
                <a:off x="11164076" y="5740549"/>
                <a:ext cx="291042" cy="276999"/>
              </a:xfrm>
              <a:prstGeom prst="rect">
                <a:avLst/>
              </a:prstGeom>
              <a:blipFill>
                <a:blip r:embed="rId6"/>
                <a:stretch>
                  <a:fillRect l="-10417" r="-6250" b="-15556"/>
                </a:stretch>
              </a:blipFill>
            </p:spPr>
            <p:txBody>
              <a:bodyPr/>
              <a:lstStyle/>
              <a:p>
                <a:r>
                  <a:rPr lang="en-US">
                    <a:noFill/>
                  </a:rPr>
                  <a:t> </a:t>
                </a:r>
              </a:p>
            </p:txBody>
          </p:sp>
        </mc:Fallback>
      </mc:AlternateContent>
      <p:sp>
        <p:nvSpPr>
          <p:cNvPr id="61" name="object 24">
            <a:extLst>
              <a:ext uri="{FF2B5EF4-FFF2-40B4-BE49-F238E27FC236}">
                <a16:creationId xmlns:a16="http://schemas.microsoft.com/office/drawing/2014/main" id="{E4348CC7-9566-8264-06D9-8311731AFF7F}"/>
              </a:ext>
            </a:extLst>
          </p:cNvPr>
          <p:cNvSpPr/>
          <p:nvPr/>
        </p:nvSpPr>
        <p:spPr>
          <a:xfrm>
            <a:off x="10168998" y="4681365"/>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D6A3ECC5-279A-4B0F-9E37-81F24F6F4E36}"/>
                  </a:ext>
                </a:extLst>
              </p:cNvPr>
              <p:cNvSpPr txBox="1"/>
              <p:nvPr/>
            </p:nvSpPr>
            <p:spPr>
              <a:xfrm>
                <a:off x="10136461" y="5740549"/>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5</m:t>
                          </m:r>
                        </m:sub>
                      </m:sSub>
                    </m:oMath>
                  </m:oMathPara>
                </a14:m>
                <a:endParaRPr lang="en-US" dirty="0"/>
              </a:p>
            </p:txBody>
          </p:sp>
        </mc:Choice>
        <mc:Fallback xmlns="">
          <p:sp>
            <p:nvSpPr>
              <p:cNvPr id="62" name="TextBox 61">
                <a:extLst>
                  <a:ext uri="{FF2B5EF4-FFF2-40B4-BE49-F238E27FC236}">
                    <a16:creationId xmlns:a16="http://schemas.microsoft.com/office/drawing/2014/main" id="{D6A3ECC5-279A-4B0F-9E37-81F24F6F4E36}"/>
                  </a:ext>
                </a:extLst>
              </p:cNvPr>
              <p:cNvSpPr txBox="1">
                <a:spLocks noRot="1" noChangeAspect="1" noMove="1" noResize="1" noEditPoints="1" noAdjustHandles="1" noChangeArrowheads="1" noChangeShapeType="1" noTextEdit="1"/>
              </p:cNvSpPr>
              <p:nvPr/>
            </p:nvSpPr>
            <p:spPr>
              <a:xfrm>
                <a:off x="10136461" y="5740549"/>
                <a:ext cx="291042" cy="276999"/>
              </a:xfrm>
              <a:prstGeom prst="rect">
                <a:avLst/>
              </a:prstGeom>
              <a:blipFill>
                <a:blip r:embed="rId7"/>
                <a:stretch>
                  <a:fillRect l="-10417" r="-6250" b="-17778"/>
                </a:stretch>
              </a:blipFill>
            </p:spPr>
            <p:txBody>
              <a:bodyPr/>
              <a:lstStyle/>
              <a:p>
                <a:r>
                  <a:rPr lang="en-US">
                    <a:noFill/>
                  </a:rPr>
                  <a:t> </a:t>
                </a:r>
              </a:p>
            </p:txBody>
          </p:sp>
        </mc:Fallback>
      </mc:AlternateContent>
      <p:sp>
        <p:nvSpPr>
          <p:cNvPr id="63" name="object 24">
            <a:extLst>
              <a:ext uri="{FF2B5EF4-FFF2-40B4-BE49-F238E27FC236}">
                <a16:creationId xmlns:a16="http://schemas.microsoft.com/office/drawing/2014/main" id="{35DD8F50-6671-3D5C-9273-6437901A7657}"/>
              </a:ext>
            </a:extLst>
          </p:cNvPr>
          <p:cNvSpPr/>
          <p:nvPr/>
        </p:nvSpPr>
        <p:spPr>
          <a:xfrm>
            <a:off x="9408363" y="4709869"/>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01DA604-2E7D-C7C9-B010-141C872660DC}"/>
                  </a:ext>
                </a:extLst>
              </p:cNvPr>
              <p:cNvSpPr txBox="1"/>
              <p:nvPr/>
            </p:nvSpPr>
            <p:spPr>
              <a:xfrm>
                <a:off x="9375826" y="5769053"/>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4</m:t>
                          </m:r>
                        </m:sub>
                      </m:sSub>
                    </m:oMath>
                  </m:oMathPara>
                </a14:m>
                <a:endParaRPr lang="en-US" dirty="0"/>
              </a:p>
            </p:txBody>
          </p:sp>
        </mc:Choice>
        <mc:Fallback xmlns="">
          <p:sp>
            <p:nvSpPr>
              <p:cNvPr id="64" name="TextBox 63">
                <a:extLst>
                  <a:ext uri="{FF2B5EF4-FFF2-40B4-BE49-F238E27FC236}">
                    <a16:creationId xmlns:a16="http://schemas.microsoft.com/office/drawing/2014/main" id="{401DA604-2E7D-C7C9-B010-141C872660DC}"/>
                  </a:ext>
                </a:extLst>
              </p:cNvPr>
              <p:cNvSpPr txBox="1">
                <a:spLocks noRot="1" noChangeAspect="1" noMove="1" noResize="1" noEditPoints="1" noAdjustHandles="1" noChangeArrowheads="1" noChangeShapeType="1" noTextEdit="1"/>
              </p:cNvSpPr>
              <p:nvPr/>
            </p:nvSpPr>
            <p:spPr>
              <a:xfrm>
                <a:off x="9375826" y="5769053"/>
                <a:ext cx="291042" cy="276999"/>
              </a:xfrm>
              <a:prstGeom prst="rect">
                <a:avLst/>
              </a:prstGeom>
              <a:blipFill>
                <a:blip r:embed="rId8"/>
                <a:stretch>
                  <a:fillRect l="-10417" r="-6250" b="-15217"/>
                </a:stretch>
              </a:blipFill>
            </p:spPr>
            <p:txBody>
              <a:bodyPr/>
              <a:lstStyle/>
              <a:p>
                <a:r>
                  <a:rPr lang="en-US">
                    <a:noFill/>
                  </a:rPr>
                  <a:t> </a:t>
                </a:r>
              </a:p>
            </p:txBody>
          </p:sp>
        </mc:Fallback>
      </mc:AlternateContent>
      <p:sp>
        <p:nvSpPr>
          <p:cNvPr id="65" name="object 24">
            <a:extLst>
              <a:ext uri="{FF2B5EF4-FFF2-40B4-BE49-F238E27FC236}">
                <a16:creationId xmlns:a16="http://schemas.microsoft.com/office/drawing/2014/main" id="{0D98B8C0-D187-776E-72C9-92EDCEDC9E6D}"/>
              </a:ext>
            </a:extLst>
          </p:cNvPr>
          <p:cNvSpPr/>
          <p:nvPr/>
        </p:nvSpPr>
        <p:spPr>
          <a:xfrm>
            <a:off x="8731703" y="4699078"/>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A63D8B3D-6AE3-8837-0768-801E2E0F9135}"/>
                  </a:ext>
                </a:extLst>
              </p:cNvPr>
              <p:cNvSpPr txBox="1"/>
              <p:nvPr/>
            </p:nvSpPr>
            <p:spPr>
              <a:xfrm>
                <a:off x="8699166" y="5758262"/>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3</m:t>
                          </m:r>
                        </m:sub>
                      </m:sSub>
                    </m:oMath>
                  </m:oMathPara>
                </a14:m>
                <a:endParaRPr lang="en-US" dirty="0"/>
              </a:p>
            </p:txBody>
          </p:sp>
        </mc:Choice>
        <mc:Fallback xmlns="">
          <p:sp>
            <p:nvSpPr>
              <p:cNvPr id="66" name="TextBox 65">
                <a:extLst>
                  <a:ext uri="{FF2B5EF4-FFF2-40B4-BE49-F238E27FC236}">
                    <a16:creationId xmlns:a16="http://schemas.microsoft.com/office/drawing/2014/main" id="{A63D8B3D-6AE3-8837-0768-801E2E0F9135}"/>
                  </a:ext>
                </a:extLst>
              </p:cNvPr>
              <p:cNvSpPr txBox="1">
                <a:spLocks noRot="1" noChangeAspect="1" noMove="1" noResize="1" noEditPoints="1" noAdjustHandles="1" noChangeArrowheads="1" noChangeShapeType="1" noTextEdit="1"/>
              </p:cNvSpPr>
              <p:nvPr/>
            </p:nvSpPr>
            <p:spPr>
              <a:xfrm>
                <a:off x="8699166" y="5758262"/>
                <a:ext cx="291042" cy="276999"/>
              </a:xfrm>
              <a:prstGeom prst="rect">
                <a:avLst/>
              </a:prstGeom>
              <a:blipFill>
                <a:blip r:embed="rId9"/>
                <a:stretch>
                  <a:fillRect l="-10417" r="-6250"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FCE951B-A362-9717-F641-64EF5A6BABE0}"/>
                  </a:ext>
                </a:extLst>
              </p:cNvPr>
              <p:cNvSpPr txBox="1"/>
              <p:nvPr/>
            </p:nvSpPr>
            <p:spPr>
              <a:xfrm>
                <a:off x="8012592" y="5747471"/>
                <a:ext cx="2910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B76FFD"/>
                              </a:solidFill>
                              <a:latin typeface="Cambria Math" panose="02040503050406030204" pitchFamily="18" charset="0"/>
                            </a:rPr>
                          </m:ctrlPr>
                        </m:sSubPr>
                        <m:e>
                          <m:r>
                            <a:rPr lang="en-US" i="1" dirty="0">
                              <a:solidFill>
                                <a:srgbClr val="B76FFD"/>
                              </a:solidFill>
                              <a:latin typeface="Cambria Math" panose="02040503050406030204" pitchFamily="18" charset="0"/>
                            </a:rPr>
                            <m:t>𝑥</m:t>
                          </m:r>
                        </m:e>
                        <m:sub>
                          <m:r>
                            <a:rPr lang="en-US" b="0" i="0" dirty="0" smtClean="0">
                              <a:solidFill>
                                <a:srgbClr val="B76FFD"/>
                              </a:solidFill>
                              <a:latin typeface="Cambria Math" panose="02040503050406030204" pitchFamily="18" charset="0"/>
                            </a:rPr>
                            <m:t>6</m:t>
                          </m:r>
                        </m:sub>
                      </m:sSub>
                    </m:oMath>
                  </m:oMathPara>
                </a14:m>
                <a:endParaRPr lang="en-US" dirty="0">
                  <a:solidFill>
                    <a:srgbClr val="B76FFD"/>
                  </a:solidFill>
                </a:endParaRPr>
              </a:p>
            </p:txBody>
          </p:sp>
        </mc:Choice>
        <mc:Fallback xmlns="">
          <p:sp>
            <p:nvSpPr>
              <p:cNvPr id="68" name="TextBox 67">
                <a:extLst>
                  <a:ext uri="{FF2B5EF4-FFF2-40B4-BE49-F238E27FC236}">
                    <a16:creationId xmlns:a16="http://schemas.microsoft.com/office/drawing/2014/main" id="{FFCE951B-A362-9717-F641-64EF5A6BABE0}"/>
                  </a:ext>
                </a:extLst>
              </p:cNvPr>
              <p:cNvSpPr txBox="1">
                <a:spLocks noRot="1" noChangeAspect="1" noMove="1" noResize="1" noEditPoints="1" noAdjustHandles="1" noChangeArrowheads="1" noChangeShapeType="1" noTextEdit="1"/>
              </p:cNvSpPr>
              <p:nvPr/>
            </p:nvSpPr>
            <p:spPr>
              <a:xfrm>
                <a:off x="8012592" y="5747471"/>
                <a:ext cx="291042" cy="276999"/>
              </a:xfrm>
              <a:prstGeom prst="rect">
                <a:avLst/>
              </a:prstGeom>
              <a:blipFill>
                <a:blip r:embed="rId10"/>
                <a:stretch>
                  <a:fillRect l="-10417" r="-6250" b="-15556"/>
                </a:stretch>
              </a:blipFill>
            </p:spPr>
            <p:txBody>
              <a:bodyPr/>
              <a:lstStyle/>
              <a:p>
                <a:r>
                  <a:rPr lang="en-US">
                    <a:noFill/>
                  </a:rPr>
                  <a:t> </a:t>
                </a:r>
              </a:p>
            </p:txBody>
          </p:sp>
        </mc:Fallback>
      </mc:AlternateContent>
      <p:sp>
        <p:nvSpPr>
          <p:cNvPr id="69" name="object 24">
            <a:extLst>
              <a:ext uri="{FF2B5EF4-FFF2-40B4-BE49-F238E27FC236}">
                <a16:creationId xmlns:a16="http://schemas.microsoft.com/office/drawing/2014/main" id="{D7B8C914-6007-2191-6996-CB2A7CF45666}"/>
              </a:ext>
            </a:extLst>
          </p:cNvPr>
          <p:cNvSpPr/>
          <p:nvPr/>
        </p:nvSpPr>
        <p:spPr>
          <a:xfrm>
            <a:off x="7368469" y="4677496"/>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651993E7-B6A4-5842-2F1D-2A7800A38553}"/>
                  </a:ext>
                </a:extLst>
              </p:cNvPr>
              <p:cNvSpPr txBox="1"/>
              <p:nvPr/>
            </p:nvSpPr>
            <p:spPr>
              <a:xfrm>
                <a:off x="7335932" y="5736680"/>
                <a:ext cx="2857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𝑥</m:t>
                          </m:r>
                        </m:e>
                        <m:sub>
                          <m:r>
                            <a:rPr lang="en-US" b="0" i="0" dirty="0" smtClean="0">
                              <a:latin typeface="Cambria Math" panose="02040503050406030204" pitchFamily="18" charset="0"/>
                            </a:rPr>
                            <m:t>1</m:t>
                          </m:r>
                        </m:sub>
                      </m:sSub>
                    </m:oMath>
                  </m:oMathPara>
                </a14:m>
                <a:endParaRPr lang="en-US" dirty="0"/>
              </a:p>
            </p:txBody>
          </p:sp>
        </mc:Choice>
        <mc:Fallback xmlns="">
          <p:sp>
            <p:nvSpPr>
              <p:cNvPr id="70" name="TextBox 69">
                <a:extLst>
                  <a:ext uri="{FF2B5EF4-FFF2-40B4-BE49-F238E27FC236}">
                    <a16:creationId xmlns:a16="http://schemas.microsoft.com/office/drawing/2014/main" id="{651993E7-B6A4-5842-2F1D-2A7800A38553}"/>
                  </a:ext>
                </a:extLst>
              </p:cNvPr>
              <p:cNvSpPr txBox="1">
                <a:spLocks noRot="1" noChangeAspect="1" noMove="1" noResize="1" noEditPoints="1" noAdjustHandles="1" noChangeArrowheads="1" noChangeShapeType="1" noTextEdit="1"/>
              </p:cNvSpPr>
              <p:nvPr/>
            </p:nvSpPr>
            <p:spPr>
              <a:xfrm>
                <a:off x="7335932" y="5736680"/>
                <a:ext cx="285719" cy="276999"/>
              </a:xfrm>
              <a:prstGeom prst="rect">
                <a:avLst/>
              </a:prstGeom>
              <a:blipFill>
                <a:blip r:embed="rId11"/>
                <a:stretch>
                  <a:fillRect l="-10638" r="-6383" b="-17778"/>
                </a:stretch>
              </a:blipFill>
            </p:spPr>
            <p:txBody>
              <a:bodyPr/>
              <a:lstStyle/>
              <a:p>
                <a:r>
                  <a:rPr lang="en-US">
                    <a:noFill/>
                  </a:rPr>
                  <a:t> </a:t>
                </a:r>
              </a:p>
            </p:txBody>
          </p:sp>
        </mc:Fallback>
      </mc:AlternateContent>
      <p:pic>
        <p:nvPicPr>
          <p:cNvPr id="89" name="object 12">
            <a:extLst>
              <a:ext uri="{FF2B5EF4-FFF2-40B4-BE49-F238E27FC236}">
                <a16:creationId xmlns:a16="http://schemas.microsoft.com/office/drawing/2014/main" id="{9AC63302-CA96-5D79-3BB3-FE6BF7E65303}"/>
              </a:ext>
            </a:extLst>
          </p:cNvPr>
          <p:cNvPicPr/>
          <p:nvPr/>
        </p:nvPicPr>
        <p:blipFill>
          <a:blip r:embed="rId4" cstate="print"/>
          <a:stretch>
            <a:fillRect/>
          </a:stretch>
        </p:blipFill>
        <p:spPr>
          <a:xfrm>
            <a:off x="10938123" y="2863959"/>
            <a:ext cx="831354" cy="2184654"/>
          </a:xfrm>
          <a:prstGeom prst="rect">
            <a:avLst/>
          </a:prstGeom>
        </p:spPr>
      </p:pic>
      <p:sp>
        <p:nvSpPr>
          <p:cNvPr id="91" name="object 24">
            <a:extLst>
              <a:ext uri="{FF2B5EF4-FFF2-40B4-BE49-F238E27FC236}">
                <a16:creationId xmlns:a16="http://schemas.microsoft.com/office/drawing/2014/main" id="{B9EE3FCD-E201-AE63-E44A-881403E0FADB}"/>
              </a:ext>
            </a:extLst>
          </p:cNvPr>
          <p:cNvSpPr/>
          <p:nvPr/>
        </p:nvSpPr>
        <p:spPr>
          <a:xfrm>
            <a:off x="11244900" y="4677496"/>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0303FF"/>
          </a:solidFill>
        </p:spPr>
        <p:txBody>
          <a:bodyPr wrap="square" lIns="0" tIns="0" rIns="0" bIns="0" rtlCol="0"/>
          <a:lstStyle/>
          <a:p>
            <a:endParaRPr/>
          </a:p>
        </p:txBody>
      </p:sp>
      <p:sp>
        <p:nvSpPr>
          <p:cNvPr id="92" name="object 24">
            <a:extLst>
              <a:ext uri="{FF2B5EF4-FFF2-40B4-BE49-F238E27FC236}">
                <a16:creationId xmlns:a16="http://schemas.microsoft.com/office/drawing/2014/main" id="{879BEF16-ED58-FFFB-EE7C-8A3AD40F3C44}"/>
              </a:ext>
            </a:extLst>
          </p:cNvPr>
          <p:cNvSpPr/>
          <p:nvPr/>
        </p:nvSpPr>
        <p:spPr>
          <a:xfrm>
            <a:off x="8031730" y="4663275"/>
            <a:ext cx="194941"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B76FFD"/>
          </a:solidFill>
        </p:spPr>
        <p:txBody>
          <a:bodyPr wrap="square" lIns="0" tIns="0" rIns="0" bIns="0" rtlCol="0"/>
          <a:lstStyle/>
          <a:p>
            <a:endParaRPr/>
          </a:p>
        </p:txBody>
      </p:sp>
      <p:sp>
        <p:nvSpPr>
          <p:cNvPr id="3" name="TextBox 2">
            <a:extLst>
              <a:ext uri="{FF2B5EF4-FFF2-40B4-BE49-F238E27FC236}">
                <a16:creationId xmlns:a16="http://schemas.microsoft.com/office/drawing/2014/main" id="{03897AD0-EF8F-B943-BAFC-724317BC0400}"/>
              </a:ext>
            </a:extLst>
          </p:cNvPr>
          <p:cNvSpPr txBox="1"/>
          <p:nvPr/>
        </p:nvSpPr>
        <p:spPr>
          <a:xfrm>
            <a:off x="8773033" y="1812030"/>
            <a:ext cx="178766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Pretraining task</a:t>
            </a:r>
          </a:p>
        </p:txBody>
      </p:sp>
      <p:sp>
        <p:nvSpPr>
          <p:cNvPr id="5" name="TextBox 4">
            <a:extLst>
              <a:ext uri="{FF2B5EF4-FFF2-40B4-BE49-F238E27FC236}">
                <a16:creationId xmlns:a16="http://schemas.microsoft.com/office/drawing/2014/main" id="{242258C7-75C9-7E40-8FF0-EFAC5D6F8C1A}"/>
              </a:ext>
            </a:extLst>
          </p:cNvPr>
          <p:cNvSpPr txBox="1"/>
          <p:nvPr/>
        </p:nvSpPr>
        <p:spPr>
          <a:xfrm>
            <a:off x="8493469" y="6246291"/>
            <a:ext cx="702436" cy="369332"/>
          </a:xfrm>
          <a:prstGeom prst="rect">
            <a:avLst/>
          </a:prstGeom>
          <a:noFill/>
        </p:spPr>
        <p:txBody>
          <a:bodyPr wrap="none" rtlCol="0">
            <a:spAutoFit/>
          </a:bodyPr>
          <a:lstStyle/>
          <a:p>
            <a:r>
              <a:rPr lang="en-US" dirty="0"/>
              <a:t>Input</a:t>
            </a:r>
          </a:p>
        </p:txBody>
      </p:sp>
      <p:sp>
        <p:nvSpPr>
          <p:cNvPr id="51" name="TextBox 50">
            <a:extLst>
              <a:ext uri="{FF2B5EF4-FFF2-40B4-BE49-F238E27FC236}">
                <a16:creationId xmlns:a16="http://schemas.microsoft.com/office/drawing/2014/main" id="{85698788-CBFD-C05F-0440-4CD7935CFDA0}"/>
              </a:ext>
            </a:extLst>
          </p:cNvPr>
          <p:cNvSpPr txBox="1"/>
          <p:nvPr/>
        </p:nvSpPr>
        <p:spPr>
          <a:xfrm>
            <a:off x="10977473" y="6203416"/>
            <a:ext cx="777777" cy="369332"/>
          </a:xfrm>
          <a:prstGeom prst="rect">
            <a:avLst/>
          </a:prstGeom>
          <a:noFill/>
        </p:spPr>
        <p:txBody>
          <a:bodyPr wrap="none" rtlCol="0">
            <a:spAutoFit/>
          </a:bodyPr>
          <a:lstStyle/>
          <a:p>
            <a:r>
              <a:rPr lang="en-US" dirty="0"/>
              <a:t>target</a:t>
            </a:r>
          </a:p>
        </p:txBody>
      </p:sp>
      <p:sp>
        <p:nvSpPr>
          <p:cNvPr id="56" name="TextBox 55">
            <a:extLst>
              <a:ext uri="{FF2B5EF4-FFF2-40B4-BE49-F238E27FC236}">
                <a16:creationId xmlns:a16="http://schemas.microsoft.com/office/drawing/2014/main" id="{F7593A8F-61F4-BFCB-F7AC-CF5741E51F27}"/>
              </a:ext>
            </a:extLst>
          </p:cNvPr>
          <p:cNvSpPr txBox="1"/>
          <p:nvPr/>
        </p:nvSpPr>
        <p:spPr>
          <a:xfrm>
            <a:off x="838199" y="1507191"/>
            <a:ext cx="6530269" cy="2031325"/>
          </a:xfrm>
          <a:prstGeom prst="rect">
            <a:avLst/>
          </a:prstGeom>
          <a:noFill/>
        </p:spPr>
        <p:txBody>
          <a:bodyPr wrap="square">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Randomly select a historical frame as the predicted target</a:t>
            </a:r>
          </a:p>
          <a:p>
            <a:pPr marL="285750" indent="-285750">
              <a:buFont typeface="Wingdings" panose="05000000000000000000" pitchFamily="2" charset="2"/>
              <a:buChar char="v"/>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Learn temporal dependencies.</a:t>
            </a:r>
          </a:p>
          <a:p>
            <a:pPr marL="285750" indent="-285750">
              <a:buFont typeface="Wingdings" panose="05000000000000000000" pitchFamily="2" charset="2"/>
              <a:buChar char="v"/>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Pretrained with stochastic augmentation.</a:t>
            </a:r>
          </a:p>
          <a:p>
            <a:pPr marL="285750" indent="-285750">
              <a:buFont typeface="Wingdings" panose="05000000000000000000" pitchFamily="2" charset="2"/>
              <a:buChar char="v"/>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Finetuned on traffic prediction task.</a:t>
            </a:r>
            <a:endParaRPr lang="en-US" dirty="0"/>
          </a:p>
        </p:txBody>
      </p:sp>
      <p:pic>
        <p:nvPicPr>
          <p:cNvPr id="8" name="Audio 7">
            <a:hlinkClick r:id="" action="ppaction://media"/>
            <a:extLst>
              <a:ext uri="{FF2B5EF4-FFF2-40B4-BE49-F238E27FC236}">
                <a16:creationId xmlns:a16="http://schemas.microsoft.com/office/drawing/2014/main" id="{46065BC8-1E62-6D04-03D6-B7E2FFB866E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14462926"/>
      </p:ext>
    </p:extLst>
  </p:cSld>
  <p:clrMapOvr>
    <a:masterClrMapping/>
  </p:clrMapOvr>
  <mc:AlternateContent xmlns:mc="http://schemas.openxmlformats.org/markup-compatibility/2006" xmlns:p14="http://schemas.microsoft.com/office/powerpoint/2010/main">
    <mc:Choice Requires="p14">
      <p:transition spd="slow" p14:dur="2000" advTm="46505"/>
    </mc:Choice>
    <mc:Fallback xmlns="">
      <p:transition spd="slow" advTm="46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523466" y="96668"/>
            <a:ext cx="10515600" cy="1325563"/>
          </a:xfrm>
        </p:spPr>
        <p:txBody>
          <a:bodyPr>
            <a:normAutofit/>
          </a:bodyPr>
          <a:lstStyle/>
          <a:p>
            <a:r>
              <a:rPr lang="en-US" altLang="zh-CN" sz="2800" dirty="0">
                <a:latin typeface="Arial" panose="020B0604020202020204" pitchFamily="34" charset="0"/>
                <a:cs typeface="Arial" panose="020B0604020202020204" pitchFamily="34" charset="0"/>
              </a:rPr>
              <a:t>Experiments</a:t>
            </a:r>
            <a:endParaRPr lang="zh-CN" alt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4D10C28-C888-0C29-763D-95F562C25058}"/>
              </a:ext>
            </a:extLst>
          </p:cNvPr>
          <p:cNvSpPr txBox="1"/>
          <p:nvPr/>
        </p:nvSpPr>
        <p:spPr>
          <a:xfrm>
            <a:off x="523466" y="1422231"/>
            <a:ext cx="1383712" cy="369332"/>
          </a:xfrm>
          <a:prstGeom prst="rect">
            <a:avLst/>
          </a:prstGeom>
          <a:noFill/>
        </p:spPr>
        <p:txBody>
          <a:bodyPr wrap="non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Datasets</a:t>
            </a:r>
          </a:p>
        </p:txBody>
      </p:sp>
      <p:pic>
        <p:nvPicPr>
          <p:cNvPr id="11" name="Picture 10">
            <a:extLst>
              <a:ext uri="{FF2B5EF4-FFF2-40B4-BE49-F238E27FC236}">
                <a16:creationId xmlns:a16="http://schemas.microsoft.com/office/drawing/2014/main" id="{BABB5E8D-9C1C-66AD-7E1C-CC0A67541F4E}"/>
              </a:ext>
            </a:extLst>
          </p:cNvPr>
          <p:cNvPicPr>
            <a:picLocks noChangeAspect="1"/>
          </p:cNvPicPr>
          <p:nvPr/>
        </p:nvPicPr>
        <p:blipFill>
          <a:blip r:embed="rId4"/>
          <a:stretch>
            <a:fillRect/>
          </a:stretch>
        </p:blipFill>
        <p:spPr>
          <a:xfrm>
            <a:off x="423862" y="2223135"/>
            <a:ext cx="11344275" cy="2533650"/>
          </a:xfrm>
          <a:prstGeom prst="rect">
            <a:avLst/>
          </a:prstGeom>
        </p:spPr>
      </p:pic>
      <p:pic>
        <p:nvPicPr>
          <p:cNvPr id="12" name="Audio 11">
            <a:hlinkClick r:id="" action="ppaction://media"/>
            <a:extLst>
              <a:ext uri="{FF2B5EF4-FFF2-40B4-BE49-F238E27FC236}">
                <a16:creationId xmlns:a16="http://schemas.microsoft.com/office/drawing/2014/main" id="{F9C19AB9-798A-7120-BD04-1BE660E19A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5369189"/>
      </p:ext>
    </p:extLst>
  </p:cSld>
  <p:clrMapOvr>
    <a:masterClrMapping/>
  </p:clrMapOvr>
  <mc:AlternateContent xmlns:mc="http://schemas.openxmlformats.org/markup-compatibility/2006" xmlns:p14="http://schemas.microsoft.com/office/powerpoint/2010/main">
    <mc:Choice Requires="p14">
      <p:transition spd="slow" p14:dur="2000" advTm="101243"/>
    </mc:Choice>
    <mc:Fallback xmlns="">
      <p:transition spd="slow" advTm="101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523466" y="96668"/>
            <a:ext cx="10515600" cy="1325563"/>
          </a:xfrm>
        </p:spPr>
        <p:txBody>
          <a:bodyPr>
            <a:normAutofit/>
          </a:bodyPr>
          <a:lstStyle/>
          <a:p>
            <a:r>
              <a:rPr lang="en-US" altLang="zh-CN" sz="2800" dirty="0">
                <a:latin typeface="Arial" panose="020B0604020202020204" pitchFamily="34" charset="0"/>
                <a:cs typeface="Arial" panose="020B0604020202020204" pitchFamily="34" charset="0"/>
              </a:rPr>
              <a:t>Experiments</a:t>
            </a:r>
            <a:endParaRPr lang="zh-CN" alt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4D10C28-C888-0C29-763D-95F562C25058}"/>
              </a:ext>
            </a:extLst>
          </p:cNvPr>
          <p:cNvSpPr txBox="1"/>
          <p:nvPr/>
        </p:nvSpPr>
        <p:spPr>
          <a:xfrm>
            <a:off x="523466" y="1422231"/>
            <a:ext cx="2358338" cy="369332"/>
          </a:xfrm>
          <a:prstGeom prst="rect">
            <a:avLst/>
          </a:prstGeom>
          <a:noFill/>
        </p:spPr>
        <p:txBody>
          <a:bodyPr wrap="non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Evaluation Metrics</a:t>
            </a:r>
          </a:p>
        </p:txBody>
      </p:sp>
      <p:pic>
        <p:nvPicPr>
          <p:cNvPr id="4" name="Picture 3">
            <a:extLst>
              <a:ext uri="{FF2B5EF4-FFF2-40B4-BE49-F238E27FC236}">
                <a16:creationId xmlns:a16="http://schemas.microsoft.com/office/drawing/2014/main" id="{ACDCCCBF-DAF3-EC50-1DC7-9A188B1C500B}"/>
              </a:ext>
            </a:extLst>
          </p:cNvPr>
          <p:cNvPicPr>
            <a:picLocks noChangeAspect="1"/>
          </p:cNvPicPr>
          <p:nvPr/>
        </p:nvPicPr>
        <p:blipFill>
          <a:blip r:embed="rId4"/>
          <a:stretch>
            <a:fillRect/>
          </a:stretch>
        </p:blipFill>
        <p:spPr>
          <a:xfrm>
            <a:off x="2479357" y="2242457"/>
            <a:ext cx="6257925" cy="3505200"/>
          </a:xfrm>
          <a:prstGeom prst="rect">
            <a:avLst/>
          </a:prstGeom>
        </p:spPr>
      </p:pic>
      <p:pic>
        <p:nvPicPr>
          <p:cNvPr id="5" name="Audio 4">
            <a:hlinkClick r:id="" action="ppaction://media"/>
            <a:extLst>
              <a:ext uri="{FF2B5EF4-FFF2-40B4-BE49-F238E27FC236}">
                <a16:creationId xmlns:a16="http://schemas.microsoft.com/office/drawing/2014/main" id="{21D29B39-4A8B-763E-3228-A33FECEFFF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2096458"/>
      </p:ext>
    </p:extLst>
  </p:cSld>
  <p:clrMapOvr>
    <a:masterClrMapping/>
  </p:clrMapOvr>
  <mc:AlternateContent xmlns:mc="http://schemas.openxmlformats.org/markup-compatibility/2006" xmlns:p14="http://schemas.microsoft.com/office/powerpoint/2010/main">
    <mc:Choice Requires="p14">
      <p:transition spd="slow" p14:dur="2000" advTm="28039"/>
    </mc:Choice>
    <mc:Fallback xmlns="">
      <p:transition spd="slow" advTm="28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523466" y="96668"/>
            <a:ext cx="10515600" cy="1325563"/>
          </a:xfrm>
        </p:spPr>
        <p:txBody>
          <a:bodyPr>
            <a:normAutofit/>
          </a:bodyPr>
          <a:lstStyle/>
          <a:p>
            <a:r>
              <a:rPr lang="en-US" altLang="zh-CN" sz="2800" dirty="0">
                <a:latin typeface="Arial" panose="020B0604020202020204" pitchFamily="34" charset="0"/>
                <a:cs typeface="Arial" panose="020B0604020202020204" pitchFamily="34" charset="0"/>
              </a:rPr>
              <a:t>Experiments</a:t>
            </a:r>
            <a:endParaRPr lang="zh-CN" altLang="en-US" sz="2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E23DCDE-E109-7C1B-6A0A-6DFEC9A69DD0}"/>
              </a:ext>
            </a:extLst>
          </p:cNvPr>
          <p:cNvPicPr>
            <a:picLocks noChangeAspect="1"/>
          </p:cNvPicPr>
          <p:nvPr/>
        </p:nvPicPr>
        <p:blipFill>
          <a:blip r:embed="rId4"/>
          <a:stretch>
            <a:fillRect/>
          </a:stretch>
        </p:blipFill>
        <p:spPr>
          <a:xfrm>
            <a:off x="523466" y="2065162"/>
            <a:ext cx="11458575" cy="3000375"/>
          </a:xfrm>
          <a:prstGeom prst="rect">
            <a:avLst/>
          </a:prstGeom>
        </p:spPr>
      </p:pic>
      <p:sp>
        <p:nvSpPr>
          <p:cNvPr id="8" name="TextBox 7">
            <a:extLst>
              <a:ext uri="{FF2B5EF4-FFF2-40B4-BE49-F238E27FC236}">
                <a16:creationId xmlns:a16="http://schemas.microsoft.com/office/drawing/2014/main" id="{74D10C28-C888-0C29-763D-95F562C25058}"/>
              </a:ext>
            </a:extLst>
          </p:cNvPr>
          <p:cNvSpPr txBox="1"/>
          <p:nvPr/>
        </p:nvSpPr>
        <p:spPr>
          <a:xfrm>
            <a:off x="523466" y="1652746"/>
            <a:ext cx="3332964" cy="369332"/>
          </a:xfrm>
          <a:prstGeom prst="rect">
            <a:avLst/>
          </a:prstGeom>
          <a:noFill/>
        </p:spPr>
        <p:txBody>
          <a:bodyPr wrap="non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Comparing with 7 Baselines</a:t>
            </a:r>
          </a:p>
        </p:txBody>
      </p:sp>
      <p:sp>
        <p:nvSpPr>
          <p:cNvPr id="9" name="TextBox 8">
            <a:extLst>
              <a:ext uri="{FF2B5EF4-FFF2-40B4-BE49-F238E27FC236}">
                <a16:creationId xmlns:a16="http://schemas.microsoft.com/office/drawing/2014/main" id="{4D7DF2AE-645A-C570-1AE8-9511E473D560}"/>
              </a:ext>
            </a:extLst>
          </p:cNvPr>
          <p:cNvSpPr txBox="1"/>
          <p:nvPr/>
        </p:nvSpPr>
        <p:spPr>
          <a:xfrm>
            <a:off x="523466" y="5385302"/>
            <a:ext cx="4897495" cy="369332"/>
          </a:xfrm>
          <a:prstGeom prst="rect">
            <a:avLst/>
          </a:prstGeom>
          <a:noFill/>
        </p:spPr>
        <p:txBody>
          <a:bodyPr wrap="non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Outperform baselines on 5 out of 6 metrics.</a:t>
            </a:r>
          </a:p>
        </p:txBody>
      </p:sp>
      <p:pic>
        <p:nvPicPr>
          <p:cNvPr id="4" name="Audio 3">
            <a:hlinkClick r:id="" action="ppaction://media"/>
            <a:extLst>
              <a:ext uri="{FF2B5EF4-FFF2-40B4-BE49-F238E27FC236}">
                <a16:creationId xmlns:a16="http://schemas.microsoft.com/office/drawing/2014/main" id="{E49A7965-D075-D2D5-E31A-76266AAB60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7505715"/>
      </p:ext>
    </p:extLst>
  </p:cSld>
  <p:clrMapOvr>
    <a:masterClrMapping/>
  </p:clrMapOvr>
  <mc:AlternateContent xmlns:mc="http://schemas.openxmlformats.org/markup-compatibility/2006" xmlns:p14="http://schemas.microsoft.com/office/powerpoint/2010/main">
    <mc:Choice Requires="p14">
      <p:transition spd="slow" p14:dur="2000" advTm="25359"/>
    </mc:Choice>
    <mc:Fallback xmlns="">
      <p:transition spd="slow" advTm="25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523466" y="96668"/>
            <a:ext cx="10515600" cy="1325563"/>
          </a:xfrm>
        </p:spPr>
        <p:txBody>
          <a:bodyPr>
            <a:normAutofit/>
          </a:bodyPr>
          <a:lstStyle/>
          <a:p>
            <a:r>
              <a:rPr lang="en-US" altLang="zh-CN" sz="2800" dirty="0">
                <a:latin typeface="Arial" panose="020B0604020202020204" pitchFamily="34" charset="0"/>
                <a:cs typeface="Arial" panose="020B0604020202020204" pitchFamily="34" charset="0"/>
              </a:rPr>
              <a:t>Experiments</a:t>
            </a:r>
            <a:endParaRPr lang="zh-CN" altLang="en-US" sz="2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E23DCDE-E109-7C1B-6A0A-6DFEC9A69DD0}"/>
              </a:ext>
            </a:extLst>
          </p:cNvPr>
          <p:cNvPicPr>
            <a:picLocks noChangeAspect="1"/>
          </p:cNvPicPr>
          <p:nvPr/>
        </p:nvPicPr>
        <p:blipFill>
          <a:blip r:embed="rId4"/>
          <a:stretch>
            <a:fillRect/>
          </a:stretch>
        </p:blipFill>
        <p:spPr>
          <a:xfrm>
            <a:off x="523466" y="2065162"/>
            <a:ext cx="11458575" cy="3000375"/>
          </a:xfrm>
          <a:prstGeom prst="rect">
            <a:avLst/>
          </a:prstGeom>
        </p:spPr>
      </p:pic>
      <p:sp>
        <p:nvSpPr>
          <p:cNvPr id="8" name="TextBox 7">
            <a:extLst>
              <a:ext uri="{FF2B5EF4-FFF2-40B4-BE49-F238E27FC236}">
                <a16:creationId xmlns:a16="http://schemas.microsoft.com/office/drawing/2014/main" id="{74D10C28-C888-0C29-763D-95F562C25058}"/>
              </a:ext>
            </a:extLst>
          </p:cNvPr>
          <p:cNvSpPr txBox="1"/>
          <p:nvPr/>
        </p:nvSpPr>
        <p:spPr>
          <a:xfrm>
            <a:off x="523466" y="1652746"/>
            <a:ext cx="3140603" cy="369332"/>
          </a:xfrm>
          <a:prstGeom prst="rect">
            <a:avLst/>
          </a:prstGeom>
          <a:noFill/>
        </p:spPr>
        <p:txBody>
          <a:bodyPr wrap="non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Comparing with Baselines</a:t>
            </a:r>
          </a:p>
        </p:txBody>
      </p:sp>
      <p:sp>
        <p:nvSpPr>
          <p:cNvPr id="9" name="TextBox 8">
            <a:extLst>
              <a:ext uri="{FF2B5EF4-FFF2-40B4-BE49-F238E27FC236}">
                <a16:creationId xmlns:a16="http://schemas.microsoft.com/office/drawing/2014/main" id="{4D7DF2AE-645A-C570-1AE8-9511E473D560}"/>
              </a:ext>
            </a:extLst>
          </p:cNvPr>
          <p:cNvSpPr txBox="1"/>
          <p:nvPr/>
        </p:nvSpPr>
        <p:spPr>
          <a:xfrm>
            <a:off x="523466" y="5385302"/>
            <a:ext cx="7253011" cy="369332"/>
          </a:xfrm>
          <a:prstGeom prst="rect">
            <a:avLst/>
          </a:prstGeom>
          <a:noFill/>
        </p:spPr>
        <p:txBody>
          <a:bodyPr wrap="non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Performance improvement is more significant in </a:t>
            </a:r>
            <a:r>
              <a:rPr lang="en-US" dirty="0" err="1">
                <a:latin typeface="Arial" panose="020B0604020202020204" pitchFamily="34" charset="0"/>
                <a:cs typeface="Arial" panose="020B0604020202020204" pitchFamily="34" charset="0"/>
              </a:rPr>
              <a:t>TaxiNYC</a:t>
            </a:r>
            <a:r>
              <a:rPr lang="en-US" dirty="0">
                <a:latin typeface="Arial" panose="020B0604020202020204" pitchFamily="34" charset="0"/>
                <a:cs typeface="Arial" panose="020B0604020202020204" pitchFamily="34" charset="0"/>
              </a:rPr>
              <a:t> dataset. </a:t>
            </a:r>
          </a:p>
        </p:txBody>
      </p:sp>
      <p:sp>
        <p:nvSpPr>
          <p:cNvPr id="3" name="Rectangle: Rounded Corners 2">
            <a:extLst>
              <a:ext uri="{FF2B5EF4-FFF2-40B4-BE49-F238E27FC236}">
                <a16:creationId xmlns:a16="http://schemas.microsoft.com/office/drawing/2014/main" id="{9EA696B8-B488-7CD7-2D3A-6CA6898A7F2D}"/>
              </a:ext>
            </a:extLst>
          </p:cNvPr>
          <p:cNvSpPr/>
          <p:nvPr/>
        </p:nvSpPr>
        <p:spPr>
          <a:xfrm>
            <a:off x="7680683" y="3317966"/>
            <a:ext cx="975637" cy="20900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43986EF-E253-B723-65A9-D8B0223366C5}"/>
              </a:ext>
            </a:extLst>
          </p:cNvPr>
          <p:cNvSpPr txBox="1"/>
          <p:nvPr/>
        </p:nvSpPr>
        <p:spPr>
          <a:xfrm>
            <a:off x="7565957" y="4994587"/>
            <a:ext cx="1090363" cy="461665"/>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1.53 RMSE </a:t>
            </a:r>
            <a:r>
              <a:rPr lang="zh-CN" altLang="en-US" sz="1200" dirty="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CED6C6A5-5F91-7774-AC52-89F3AF14DA93}"/>
              </a:ext>
            </a:extLst>
          </p:cNvPr>
          <p:cNvSpPr/>
          <p:nvPr/>
        </p:nvSpPr>
        <p:spPr>
          <a:xfrm>
            <a:off x="8721357" y="3317965"/>
            <a:ext cx="975637" cy="20900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E32FBE8-40A8-6541-138F-F0E4FEB06633}"/>
              </a:ext>
            </a:extLst>
          </p:cNvPr>
          <p:cNvSpPr txBox="1"/>
          <p:nvPr/>
        </p:nvSpPr>
        <p:spPr>
          <a:xfrm>
            <a:off x="8721357" y="4994586"/>
            <a:ext cx="1642511"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 6.84 MAPE </a:t>
            </a:r>
            <a:r>
              <a:rPr lang="zh-CN" altLang="en-US" sz="1200" dirty="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F9A79CD9-7CF5-694B-E7CB-97BC5128C6E9}"/>
              </a:ext>
            </a:extLst>
          </p:cNvPr>
          <p:cNvSpPr/>
          <p:nvPr/>
        </p:nvSpPr>
        <p:spPr>
          <a:xfrm>
            <a:off x="9831362" y="3354167"/>
            <a:ext cx="1642511" cy="20900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3AE30FC-5668-D8A2-CB11-A0389750BA43}"/>
              </a:ext>
            </a:extLst>
          </p:cNvPr>
          <p:cNvSpPr txBox="1"/>
          <p:nvPr/>
        </p:nvSpPr>
        <p:spPr>
          <a:xfrm>
            <a:off x="9867711" y="4994585"/>
            <a:ext cx="1642511"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 1.99E+05 APE </a:t>
            </a:r>
            <a:r>
              <a:rPr lang="zh-CN" altLang="en-US" sz="1200" dirty="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3C482C64-D2FC-B3EF-3BFA-43BFD4F25FD9}"/>
              </a:ext>
            </a:extLst>
          </p:cNvPr>
          <p:cNvSpPr/>
          <p:nvPr/>
        </p:nvSpPr>
        <p:spPr>
          <a:xfrm>
            <a:off x="7680683" y="3317965"/>
            <a:ext cx="3829539" cy="24520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0418A42-6A7E-78B1-281B-D1C4C184D5FC}"/>
              </a:ext>
            </a:extLst>
          </p:cNvPr>
          <p:cNvSpPr/>
          <p:nvPr/>
        </p:nvSpPr>
        <p:spPr>
          <a:xfrm>
            <a:off x="7680683" y="4706658"/>
            <a:ext cx="3829539" cy="24520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9" name="Audio 18">
            <a:hlinkClick r:id="" action="ppaction://media"/>
            <a:extLst>
              <a:ext uri="{FF2B5EF4-FFF2-40B4-BE49-F238E27FC236}">
                <a16:creationId xmlns:a16="http://schemas.microsoft.com/office/drawing/2014/main" id="{D83906F6-2BFF-EBAB-239A-8448D77EEA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0052441"/>
      </p:ext>
    </p:extLst>
  </p:cSld>
  <p:clrMapOvr>
    <a:masterClrMapping/>
  </p:clrMapOvr>
  <mc:AlternateContent xmlns:mc="http://schemas.openxmlformats.org/markup-compatibility/2006" xmlns:p14="http://schemas.microsoft.com/office/powerpoint/2010/main">
    <mc:Choice Requires="p14">
      <p:transition spd="slow" p14:dur="2000" advTm="46927"/>
    </mc:Choice>
    <mc:Fallback xmlns="">
      <p:transition spd="slow" advTm="46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523466" y="96668"/>
            <a:ext cx="10515600" cy="1325563"/>
          </a:xfrm>
        </p:spPr>
        <p:txBody>
          <a:bodyPr>
            <a:normAutofit/>
          </a:bodyPr>
          <a:lstStyle/>
          <a:p>
            <a:r>
              <a:rPr lang="en-US" altLang="zh-CN" sz="2800" dirty="0">
                <a:latin typeface="Arial" panose="020B0604020202020204" pitchFamily="34" charset="0"/>
                <a:cs typeface="Arial" panose="020B0604020202020204" pitchFamily="34" charset="0"/>
              </a:rPr>
              <a:t>Experiments</a:t>
            </a:r>
            <a:endParaRPr lang="zh-CN" alt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4D10C28-C888-0C29-763D-95F562C25058}"/>
              </a:ext>
            </a:extLst>
          </p:cNvPr>
          <p:cNvSpPr txBox="1"/>
          <p:nvPr/>
        </p:nvSpPr>
        <p:spPr>
          <a:xfrm>
            <a:off x="523466" y="1237565"/>
            <a:ext cx="1306768" cy="369332"/>
          </a:xfrm>
          <a:prstGeom prst="rect">
            <a:avLst/>
          </a:prstGeom>
          <a:noFill/>
        </p:spPr>
        <p:txBody>
          <a:bodyPr wrap="non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Ablation</a:t>
            </a:r>
          </a:p>
        </p:txBody>
      </p:sp>
      <p:pic>
        <p:nvPicPr>
          <p:cNvPr id="4" name="Picture 3">
            <a:extLst>
              <a:ext uri="{FF2B5EF4-FFF2-40B4-BE49-F238E27FC236}">
                <a16:creationId xmlns:a16="http://schemas.microsoft.com/office/drawing/2014/main" id="{8BE8E82B-729A-7269-1C75-6045BC7B5678}"/>
              </a:ext>
            </a:extLst>
          </p:cNvPr>
          <p:cNvPicPr>
            <a:picLocks noChangeAspect="1"/>
          </p:cNvPicPr>
          <p:nvPr/>
        </p:nvPicPr>
        <p:blipFill>
          <a:blip r:embed="rId4"/>
          <a:stretch>
            <a:fillRect/>
          </a:stretch>
        </p:blipFill>
        <p:spPr>
          <a:xfrm>
            <a:off x="661987" y="1731000"/>
            <a:ext cx="10868025" cy="2505075"/>
          </a:xfrm>
          <a:prstGeom prst="rect">
            <a:avLst/>
          </a:prstGeom>
        </p:spPr>
      </p:pic>
      <p:sp>
        <p:nvSpPr>
          <p:cNvPr id="5" name="TextBox 4">
            <a:extLst>
              <a:ext uri="{FF2B5EF4-FFF2-40B4-BE49-F238E27FC236}">
                <a16:creationId xmlns:a16="http://schemas.microsoft.com/office/drawing/2014/main" id="{BD3D6E7F-797A-58D6-B2C3-0E1B572463C1}"/>
              </a:ext>
            </a:extLst>
          </p:cNvPr>
          <p:cNvSpPr txBox="1"/>
          <p:nvPr/>
        </p:nvSpPr>
        <p:spPr>
          <a:xfrm>
            <a:off x="661987" y="4482566"/>
            <a:ext cx="3448445" cy="1477328"/>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ViT: Vision Transformer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SC: Skip Connection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PC: Pre-Conv Block</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SA: Stochastic Augmentation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Ext: External Data</a:t>
            </a:r>
          </a:p>
        </p:txBody>
      </p:sp>
      <p:pic>
        <p:nvPicPr>
          <p:cNvPr id="3" name="Audio 2">
            <a:hlinkClick r:id="" action="ppaction://media"/>
            <a:extLst>
              <a:ext uri="{FF2B5EF4-FFF2-40B4-BE49-F238E27FC236}">
                <a16:creationId xmlns:a16="http://schemas.microsoft.com/office/drawing/2014/main" id="{F0CDE9B5-77C5-872E-40D6-D44100E4B0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36778726"/>
      </p:ext>
    </p:extLst>
  </p:cSld>
  <p:clrMapOvr>
    <a:masterClrMapping/>
  </p:clrMapOvr>
  <mc:AlternateContent xmlns:mc="http://schemas.openxmlformats.org/markup-compatibility/2006" xmlns:p14="http://schemas.microsoft.com/office/powerpoint/2010/main">
    <mc:Choice Requires="p14">
      <p:transition spd="slow" p14:dur="2000" advTm="42134"/>
    </mc:Choice>
    <mc:Fallback xmlns="">
      <p:transition spd="slow" advTm="42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6039865" y="6585603"/>
            <a:ext cx="113030" cy="211454"/>
          </a:xfrm>
          <a:prstGeom prst="rect">
            <a:avLst/>
          </a:prstGeom>
        </p:spPr>
        <p:txBody>
          <a:bodyPr vert="horz" wrap="square" lIns="0" tIns="0" rIns="0" bIns="0" rtlCol="0">
            <a:spAutoFit/>
          </a:bodyPr>
          <a:lstStyle/>
          <a:p>
            <a:pPr>
              <a:lnSpc>
                <a:spcPts val="1614"/>
              </a:lnSpc>
            </a:pPr>
            <a:r>
              <a:rPr sz="1600" b="1" spc="-70" dirty="0">
                <a:solidFill>
                  <a:srgbClr val="001F5F"/>
                </a:solidFill>
                <a:latin typeface="Microsoft JhengHei"/>
                <a:cs typeface="Microsoft JhengHei"/>
              </a:rPr>
              <a:t>4</a:t>
            </a:r>
            <a:endParaRPr sz="1600">
              <a:latin typeface="Microsoft JhengHei"/>
              <a:cs typeface="Microsoft JhengHei"/>
            </a:endParaRPr>
          </a:p>
        </p:txBody>
      </p:sp>
      <p:pic>
        <p:nvPicPr>
          <p:cNvPr id="6" name="object 6"/>
          <p:cNvPicPr/>
          <p:nvPr/>
        </p:nvPicPr>
        <p:blipFill>
          <a:blip r:embed="rId4" cstate="print"/>
          <a:stretch>
            <a:fillRect/>
          </a:stretch>
        </p:blipFill>
        <p:spPr>
          <a:xfrm>
            <a:off x="445008" y="1031747"/>
            <a:ext cx="6541008" cy="5692140"/>
          </a:xfrm>
          <a:prstGeom prst="rect">
            <a:avLst/>
          </a:prstGeom>
        </p:spPr>
      </p:pic>
      <p:sp>
        <p:nvSpPr>
          <p:cNvPr id="13" name="object 13"/>
          <p:cNvSpPr txBox="1">
            <a:spLocks noGrp="1"/>
          </p:cNvSpPr>
          <p:nvPr>
            <p:ph type="title"/>
          </p:nvPr>
        </p:nvSpPr>
        <p:spPr>
          <a:xfrm>
            <a:off x="445008" y="135242"/>
            <a:ext cx="4858411" cy="443070"/>
          </a:xfrm>
          <a:prstGeom prst="rect">
            <a:avLst/>
          </a:prstGeom>
        </p:spPr>
        <p:txBody>
          <a:bodyPr vert="horz" wrap="square" lIns="0" tIns="12065" rIns="0" bIns="0" rtlCol="0">
            <a:spAutoFit/>
          </a:bodyPr>
          <a:lstStyle/>
          <a:p>
            <a:pPr marL="12700">
              <a:lnSpc>
                <a:spcPct val="100000"/>
              </a:lnSpc>
              <a:spcBef>
                <a:spcPts val="95"/>
              </a:spcBef>
            </a:pPr>
            <a:r>
              <a:rPr lang="en-US" sz="2800" spc="-5" dirty="0">
                <a:latin typeface="Arial" panose="020B0604020202020204" pitchFamily="34" charset="0"/>
                <a:cs typeface="Arial" panose="020B0604020202020204" pitchFamily="34" charset="0"/>
              </a:rPr>
              <a:t>Traffic flow Data</a:t>
            </a:r>
            <a:endParaRPr sz="2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E2F65C0-8462-B9F6-72A7-FF96DC79F0C2}"/>
              </a:ext>
            </a:extLst>
          </p:cNvPr>
          <p:cNvSpPr txBox="1"/>
          <p:nvPr/>
        </p:nvSpPr>
        <p:spPr>
          <a:xfrm>
            <a:off x="7916091" y="1332411"/>
            <a:ext cx="29931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Flow map of the city Beijing</a:t>
            </a:r>
          </a:p>
        </p:txBody>
      </p:sp>
      <p:pic>
        <p:nvPicPr>
          <p:cNvPr id="16" name="Audio 15">
            <a:hlinkClick r:id="" action="ppaction://media"/>
            <a:extLst>
              <a:ext uri="{FF2B5EF4-FFF2-40B4-BE49-F238E27FC236}">
                <a16:creationId xmlns:a16="http://schemas.microsoft.com/office/drawing/2014/main" id="{65F27A9F-1AF1-6FB1-00D4-A906143AA3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89044385"/>
      </p:ext>
    </p:extLst>
  </p:cSld>
  <p:clrMapOvr>
    <a:masterClrMapping/>
  </p:clrMapOvr>
  <mc:AlternateContent xmlns:mc="http://schemas.openxmlformats.org/markup-compatibility/2006" xmlns:p14="http://schemas.microsoft.com/office/powerpoint/2010/main">
    <mc:Choice Requires="p14">
      <p:transition spd="slow" p14:dur="2000" advTm="7499"/>
    </mc:Choice>
    <mc:Fallback xmlns="">
      <p:transition spd="slow" advTm="7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523466" y="96668"/>
            <a:ext cx="10515600" cy="1325563"/>
          </a:xfrm>
        </p:spPr>
        <p:txBody>
          <a:bodyPr>
            <a:normAutofit/>
          </a:bodyPr>
          <a:lstStyle/>
          <a:p>
            <a:r>
              <a:rPr lang="en-US" altLang="zh-CN" sz="2800" dirty="0">
                <a:latin typeface="Arial" panose="020B0604020202020204" pitchFamily="34" charset="0"/>
                <a:cs typeface="Arial" panose="020B0604020202020204" pitchFamily="34" charset="0"/>
              </a:rPr>
              <a:t>Experiments</a:t>
            </a:r>
            <a:endParaRPr lang="zh-CN" alt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4D10C28-C888-0C29-763D-95F562C25058}"/>
              </a:ext>
            </a:extLst>
          </p:cNvPr>
          <p:cNvSpPr txBox="1"/>
          <p:nvPr/>
        </p:nvSpPr>
        <p:spPr>
          <a:xfrm>
            <a:off x="523466" y="1237565"/>
            <a:ext cx="1306768" cy="369332"/>
          </a:xfrm>
          <a:prstGeom prst="rect">
            <a:avLst/>
          </a:prstGeom>
          <a:noFill/>
        </p:spPr>
        <p:txBody>
          <a:bodyPr wrap="non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Ablation</a:t>
            </a:r>
          </a:p>
        </p:txBody>
      </p:sp>
      <p:pic>
        <p:nvPicPr>
          <p:cNvPr id="4" name="Picture 3">
            <a:extLst>
              <a:ext uri="{FF2B5EF4-FFF2-40B4-BE49-F238E27FC236}">
                <a16:creationId xmlns:a16="http://schemas.microsoft.com/office/drawing/2014/main" id="{8BE8E82B-729A-7269-1C75-6045BC7B5678}"/>
              </a:ext>
            </a:extLst>
          </p:cNvPr>
          <p:cNvPicPr>
            <a:picLocks noChangeAspect="1"/>
          </p:cNvPicPr>
          <p:nvPr/>
        </p:nvPicPr>
        <p:blipFill>
          <a:blip r:embed="rId4"/>
          <a:stretch>
            <a:fillRect/>
          </a:stretch>
        </p:blipFill>
        <p:spPr>
          <a:xfrm>
            <a:off x="661987" y="1731000"/>
            <a:ext cx="10868025" cy="2505075"/>
          </a:xfrm>
          <a:prstGeom prst="rect">
            <a:avLst/>
          </a:prstGeom>
        </p:spPr>
      </p:pic>
      <p:sp>
        <p:nvSpPr>
          <p:cNvPr id="5" name="TextBox 4">
            <a:extLst>
              <a:ext uri="{FF2B5EF4-FFF2-40B4-BE49-F238E27FC236}">
                <a16:creationId xmlns:a16="http://schemas.microsoft.com/office/drawing/2014/main" id="{BD3D6E7F-797A-58D6-B2C3-0E1B572463C1}"/>
              </a:ext>
            </a:extLst>
          </p:cNvPr>
          <p:cNvSpPr txBox="1"/>
          <p:nvPr/>
        </p:nvSpPr>
        <p:spPr>
          <a:xfrm>
            <a:off x="661987" y="4482566"/>
            <a:ext cx="3448445" cy="1477328"/>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ViT: Vision Transformer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SC: Skip Connection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PC: Pre-Conv Block</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SA: Stochastic Augmentation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Ext: External Data</a:t>
            </a:r>
          </a:p>
        </p:txBody>
      </p:sp>
      <p:sp>
        <p:nvSpPr>
          <p:cNvPr id="9" name="TextBox 8">
            <a:extLst>
              <a:ext uri="{FF2B5EF4-FFF2-40B4-BE49-F238E27FC236}">
                <a16:creationId xmlns:a16="http://schemas.microsoft.com/office/drawing/2014/main" id="{896D13EE-D908-40D5-F015-B146E2E8445B}"/>
              </a:ext>
            </a:extLst>
          </p:cNvPr>
          <p:cNvSpPr txBox="1"/>
          <p:nvPr/>
        </p:nvSpPr>
        <p:spPr>
          <a:xfrm>
            <a:off x="5781266" y="4482566"/>
            <a:ext cx="2219838" cy="369332"/>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ViT vs. ViT + </a:t>
            </a:r>
            <a:r>
              <a:rPr lang="en-US" b="1" dirty="0">
                <a:latin typeface="Arial" panose="020B0604020202020204" pitchFamily="34" charset="0"/>
                <a:cs typeface="Arial" panose="020B0604020202020204" pitchFamily="34" charset="0"/>
              </a:rPr>
              <a:t>PC</a:t>
            </a:r>
          </a:p>
        </p:txBody>
      </p:sp>
      <p:sp>
        <p:nvSpPr>
          <p:cNvPr id="10" name="Rectangle 9">
            <a:extLst>
              <a:ext uri="{FF2B5EF4-FFF2-40B4-BE49-F238E27FC236}">
                <a16:creationId xmlns:a16="http://schemas.microsoft.com/office/drawing/2014/main" id="{0E323BBC-2DDC-7B53-8B16-DE05237AC53D}"/>
              </a:ext>
            </a:extLst>
          </p:cNvPr>
          <p:cNvSpPr/>
          <p:nvPr/>
        </p:nvSpPr>
        <p:spPr>
          <a:xfrm>
            <a:off x="1158240" y="2525486"/>
            <a:ext cx="10049691" cy="22230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F106D1-5374-E897-057B-03F675D86E79}"/>
              </a:ext>
            </a:extLst>
          </p:cNvPr>
          <p:cNvSpPr/>
          <p:nvPr/>
        </p:nvSpPr>
        <p:spPr>
          <a:xfrm>
            <a:off x="1176850" y="3208963"/>
            <a:ext cx="10049691" cy="22230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40C9E2AF-D6CE-BA5C-2730-908D17AECE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6662009"/>
      </p:ext>
    </p:extLst>
  </p:cSld>
  <p:clrMapOvr>
    <a:masterClrMapping/>
  </p:clrMapOvr>
  <mc:AlternateContent xmlns:mc="http://schemas.openxmlformats.org/markup-compatibility/2006" xmlns:p14="http://schemas.microsoft.com/office/powerpoint/2010/main">
    <mc:Choice Requires="p14">
      <p:transition spd="slow" p14:dur="2000" advTm="47457"/>
    </mc:Choice>
    <mc:Fallback xmlns="">
      <p:transition spd="slow" advTm="47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523466" y="96668"/>
            <a:ext cx="10515600" cy="1325563"/>
          </a:xfrm>
        </p:spPr>
        <p:txBody>
          <a:bodyPr>
            <a:normAutofit/>
          </a:bodyPr>
          <a:lstStyle/>
          <a:p>
            <a:r>
              <a:rPr lang="en-US" altLang="zh-CN" sz="2800" dirty="0">
                <a:latin typeface="Arial" panose="020B0604020202020204" pitchFamily="34" charset="0"/>
                <a:cs typeface="Arial" panose="020B0604020202020204" pitchFamily="34" charset="0"/>
              </a:rPr>
              <a:t>Experiments</a:t>
            </a:r>
            <a:endParaRPr lang="zh-CN" alt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4D10C28-C888-0C29-763D-95F562C25058}"/>
              </a:ext>
            </a:extLst>
          </p:cNvPr>
          <p:cNvSpPr txBox="1"/>
          <p:nvPr/>
        </p:nvSpPr>
        <p:spPr>
          <a:xfrm>
            <a:off x="523466" y="1237565"/>
            <a:ext cx="1306768" cy="369332"/>
          </a:xfrm>
          <a:prstGeom prst="rect">
            <a:avLst/>
          </a:prstGeom>
          <a:noFill/>
        </p:spPr>
        <p:txBody>
          <a:bodyPr wrap="non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Ablation</a:t>
            </a:r>
          </a:p>
        </p:txBody>
      </p:sp>
      <p:pic>
        <p:nvPicPr>
          <p:cNvPr id="4" name="Picture 3">
            <a:extLst>
              <a:ext uri="{FF2B5EF4-FFF2-40B4-BE49-F238E27FC236}">
                <a16:creationId xmlns:a16="http://schemas.microsoft.com/office/drawing/2014/main" id="{8BE8E82B-729A-7269-1C75-6045BC7B5678}"/>
              </a:ext>
            </a:extLst>
          </p:cNvPr>
          <p:cNvPicPr>
            <a:picLocks noChangeAspect="1"/>
          </p:cNvPicPr>
          <p:nvPr/>
        </p:nvPicPr>
        <p:blipFill>
          <a:blip r:embed="rId2"/>
          <a:stretch>
            <a:fillRect/>
          </a:stretch>
        </p:blipFill>
        <p:spPr>
          <a:xfrm>
            <a:off x="661987" y="1731000"/>
            <a:ext cx="10868025" cy="2505075"/>
          </a:xfrm>
          <a:prstGeom prst="rect">
            <a:avLst/>
          </a:prstGeom>
        </p:spPr>
      </p:pic>
      <p:sp>
        <p:nvSpPr>
          <p:cNvPr id="5" name="TextBox 4">
            <a:extLst>
              <a:ext uri="{FF2B5EF4-FFF2-40B4-BE49-F238E27FC236}">
                <a16:creationId xmlns:a16="http://schemas.microsoft.com/office/drawing/2014/main" id="{BD3D6E7F-797A-58D6-B2C3-0E1B572463C1}"/>
              </a:ext>
            </a:extLst>
          </p:cNvPr>
          <p:cNvSpPr txBox="1"/>
          <p:nvPr/>
        </p:nvSpPr>
        <p:spPr>
          <a:xfrm>
            <a:off x="661987" y="4482566"/>
            <a:ext cx="3448445" cy="1477328"/>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ViT: Vision Transformer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SC: Skip Connection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PC: Pre-Conv Block</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SA: Stochastic Augmentation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Ext: External Data</a:t>
            </a:r>
          </a:p>
        </p:txBody>
      </p:sp>
      <p:sp>
        <p:nvSpPr>
          <p:cNvPr id="9" name="TextBox 8">
            <a:extLst>
              <a:ext uri="{FF2B5EF4-FFF2-40B4-BE49-F238E27FC236}">
                <a16:creationId xmlns:a16="http://schemas.microsoft.com/office/drawing/2014/main" id="{896D13EE-D908-40D5-F015-B146E2E8445B}"/>
              </a:ext>
            </a:extLst>
          </p:cNvPr>
          <p:cNvSpPr txBox="1"/>
          <p:nvPr/>
        </p:nvSpPr>
        <p:spPr>
          <a:xfrm>
            <a:off x="5781266" y="4482566"/>
            <a:ext cx="3382336" cy="369332"/>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ViT + PC vs. ViT + PC + </a:t>
            </a:r>
            <a:r>
              <a:rPr lang="en-US" b="1" dirty="0">
                <a:latin typeface="Arial" panose="020B0604020202020204" pitchFamily="34" charset="0"/>
                <a:cs typeface="Arial" panose="020B0604020202020204" pitchFamily="34" charset="0"/>
              </a:rPr>
              <a:t>SC</a:t>
            </a:r>
          </a:p>
        </p:txBody>
      </p:sp>
      <p:sp>
        <p:nvSpPr>
          <p:cNvPr id="7" name="Rectangle 6">
            <a:extLst>
              <a:ext uri="{FF2B5EF4-FFF2-40B4-BE49-F238E27FC236}">
                <a16:creationId xmlns:a16="http://schemas.microsoft.com/office/drawing/2014/main" id="{4F5FBA7A-9B27-72B9-7DC2-B9060362E493}"/>
              </a:ext>
            </a:extLst>
          </p:cNvPr>
          <p:cNvSpPr/>
          <p:nvPr/>
        </p:nvSpPr>
        <p:spPr>
          <a:xfrm>
            <a:off x="1071153" y="3429000"/>
            <a:ext cx="10162904" cy="22230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A17417-6EFC-AA37-C7FE-DC2D31C9AEDC}"/>
              </a:ext>
            </a:extLst>
          </p:cNvPr>
          <p:cNvSpPr/>
          <p:nvPr/>
        </p:nvSpPr>
        <p:spPr>
          <a:xfrm>
            <a:off x="1071153" y="3182509"/>
            <a:ext cx="10162904" cy="22230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999953"/>
      </p:ext>
    </p:extLst>
  </p:cSld>
  <p:clrMapOvr>
    <a:masterClrMapping/>
  </p:clrMapOvr>
  <mc:AlternateContent xmlns:mc="http://schemas.openxmlformats.org/markup-compatibility/2006" xmlns:p14="http://schemas.microsoft.com/office/powerpoint/2010/main">
    <mc:Choice Requires="p14">
      <p:transition spd="slow" p14:dur="2000" advTm="642"/>
    </mc:Choice>
    <mc:Fallback xmlns="">
      <p:transition spd="slow" advTm="64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523466" y="96668"/>
            <a:ext cx="10515600" cy="1325563"/>
          </a:xfrm>
        </p:spPr>
        <p:txBody>
          <a:bodyPr>
            <a:normAutofit/>
          </a:bodyPr>
          <a:lstStyle/>
          <a:p>
            <a:r>
              <a:rPr lang="en-US" altLang="zh-CN" sz="2800" dirty="0">
                <a:latin typeface="Arial" panose="020B0604020202020204" pitchFamily="34" charset="0"/>
                <a:cs typeface="Arial" panose="020B0604020202020204" pitchFamily="34" charset="0"/>
              </a:rPr>
              <a:t>Experiments</a:t>
            </a:r>
            <a:endParaRPr lang="zh-CN" alt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4D10C28-C888-0C29-763D-95F562C25058}"/>
              </a:ext>
            </a:extLst>
          </p:cNvPr>
          <p:cNvSpPr txBox="1"/>
          <p:nvPr/>
        </p:nvSpPr>
        <p:spPr>
          <a:xfrm>
            <a:off x="523466" y="1237565"/>
            <a:ext cx="1306768" cy="369332"/>
          </a:xfrm>
          <a:prstGeom prst="rect">
            <a:avLst/>
          </a:prstGeom>
          <a:noFill/>
        </p:spPr>
        <p:txBody>
          <a:bodyPr wrap="non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Ablation</a:t>
            </a:r>
          </a:p>
        </p:txBody>
      </p:sp>
      <p:pic>
        <p:nvPicPr>
          <p:cNvPr id="4" name="Picture 3">
            <a:extLst>
              <a:ext uri="{FF2B5EF4-FFF2-40B4-BE49-F238E27FC236}">
                <a16:creationId xmlns:a16="http://schemas.microsoft.com/office/drawing/2014/main" id="{8BE8E82B-729A-7269-1C75-6045BC7B5678}"/>
              </a:ext>
            </a:extLst>
          </p:cNvPr>
          <p:cNvPicPr>
            <a:picLocks noChangeAspect="1"/>
          </p:cNvPicPr>
          <p:nvPr/>
        </p:nvPicPr>
        <p:blipFill>
          <a:blip r:embed="rId4"/>
          <a:stretch>
            <a:fillRect/>
          </a:stretch>
        </p:blipFill>
        <p:spPr>
          <a:xfrm>
            <a:off x="661987" y="1731000"/>
            <a:ext cx="10868025" cy="2505075"/>
          </a:xfrm>
          <a:prstGeom prst="rect">
            <a:avLst/>
          </a:prstGeom>
        </p:spPr>
      </p:pic>
      <p:sp>
        <p:nvSpPr>
          <p:cNvPr id="5" name="TextBox 4">
            <a:extLst>
              <a:ext uri="{FF2B5EF4-FFF2-40B4-BE49-F238E27FC236}">
                <a16:creationId xmlns:a16="http://schemas.microsoft.com/office/drawing/2014/main" id="{BD3D6E7F-797A-58D6-B2C3-0E1B572463C1}"/>
              </a:ext>
            </a:extLst>
          </p:cNvPr>
          <p:cNvSpPr txBox="1"/>
          <p:nvPr/>
        </p:nvSpPr>
        <p:spPr>
          <a:xfrm>
            <a:off x="661987" y="4482566"/>
            <a:ext cx="3448445" cy="1477328"/>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ViT: Vision Transformer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SC: Skip Connection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PC: Pre-Conv Block</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SA: Stochastic Augmentation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Ext: External Data</a:t>
            </a:r>
          </a:p>
        </p:txBody>
      </p:sp>
      <p:sp>
        <p:nvSpPr>
          <p:cNvPr id="9" name="TextBox 8">
            <a:extLst>
              <a:ext uri="{FF2B5EF4-FFF2-40B4-BE49-F238E27FC236}">
                <a16:creationId xmlns:a16="http://schemas.microsoft.com/office/drawing/2014/main" id="{896D13EE-D908-40D5-F015-B146E2E8445B}"/>
              </a:ext>
            </a:extLst>
          </p:cNvPr>
          <p:cNvSpPr txBox="1"/>
          <p:nvPr/>
        </p:nvSpPr>
        <p:spPr>
          <a:xfrm>
            <a:off x="5781266" y="4482566"/>
            <a:ext cx="4476867" cy="369332"/>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ViT + PC + SC vs. ViT + PC + SC + </a:t>
            </a:r>
            <a:r>
              <a:rPr lang="en-US" b="1" dirty="0">
                <a:latin typeface="Arial" panose="020B0604020202020204" pitchFamily="34" charset="0"/>
                <a:cs typeface="Arial" panose="020B0604020202020204" pitchFamily="34" charset="0"/>
              </a:rPr>
              <a:t>SA</a:t>
            </a:r>
          </a:p>
        </p:txBody>
      </p:sp>
      <p:sp>
        <p:nvSpPr>
          <p:cNvPr id="7" name="Rectangle 6">
            <a:extLst>
              <a:ext uri="{FF2B5EF4-FFF2-40B4-BE49-F238E27FC236}">
                <a16:creationId xmlns:a16="http://schemas.microsoft.com/office/drawing/2014/main" id="{B61DBA82-B9B7-30CA-BB72-7D7CB9048D89}"/>
              </a:ext>
            </a:extLst>
          </p:cNvPr>
          <p:cNvSpPr/>
          <p:nvPr/>
        </p:nvSpPr>
        <p:spPr>
          <a:xfrm>
            <a:off x="876161" y="3429000"/>
            <a:ext cx="10357896" cy="22230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45D01-B0D3-8ABF-A16A-AF1497AD270E}"/>
              </a:ext>
            </a:extLst>
          </p:cNvPr>
          <p:cNvSpPr/>
          <p:nvPr/>
        </p:nvSpPr>
        <p:spPr>
          <a:xfrm>
            <a:off x="876161" y="3663399"/>
            <a:ext cx="10357895" cy="22230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9EF503CA-5150-7FE6-C44C-0FFB935D5B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1837317"/>
      </p:ext>
    </p:extLst>
  </p:cSld>
  <p:clrMapOvr>
    <a:masterClrMapping/>
  </p:clrMapOvr>
  <mc:AlternateContent xmlns:mc="http://schemas.openxmlformats.org/markup-compatibility/2006" xmlns:p14="http://schemas.microsoft.com/office/powerpoint/2010/main">
    <mc:Choice Requires="p14">
      <p:transition spd="slow" p14:dur="2000" advTm="1470"/>
    </mc:Choice>
    <mc:Fallback xmlns="">
      <p:transition spd="slow" advTm="1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175F6B-DEB7-9183-40F8-0023A0BDF61E}"/>
              </a:ext>
            </a:extLst>
          </p:cNvPr>
          <p:cNvPicPr>
            <a:picLocks noChangeAspect="1"/>
          </p:cNvPicPr>
          <p:nvPr/>
        </p:nvPicPr>
        <p:blipFill>
          <a:blip r:embed="rId4"/>
          <a:stretch>
            <a:fillRect/>
          </a:stretch>
        </p:blipFill>
        <p:spPr>
          <a:xfrm>
            <a:off x="2709902" y="1314450"/>
            <a:ext cx="7267575" cy="4229100"/>
          </a:xfrm>
          <a:prstGeom prst="rect">
            <a:avLst/>
          </a:prstGeom>
        </p:spPr>
      </p:pic>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523466" y="96668"/>
            <a:ext cx="10515600" cy="1325563"/>
          </a:xfrm>
        </p:spPr>
        <p:txBody>
          <a:bodyPr>
            <a:normAutofit/>
          </a:bodyPr>
          <a:lstStyle/>
          <a:p>
            <a:r>
              <a:rPr lang="en-US" altLang="zh-CN" sz="2800" dirty="0">
                <a:latin typeface="Arial" panose="020B0604020202020204" pitchFamily="34" charset="0"/>
                <a:cs typeface="Arial" panose="020B0604020202020204" pitchFamily="34" charset="0"/>
              </a:rPr>
              <a:t>Experiments</a:t>
            </a:r>
            <a:endParaRPr lang="zh-CN" alt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4D10C28-C888-0C29-763D-95F562C25058}"/>
              </a:ext>
            </a:extLst>
          </p:cNvPr>
          <p:cNvSpPr txBox="1"/>
          <p:nvPr/>
        </p:nvSpPr>
        <p:spPr>
          <a:xfrm>
            <a:off x="523466" y="1237565"/>
            <a:ext cx="2473819" cy="369332"/>
          </a:xfrm>
          <a:prstGeom prst="rect">
            <a:avLst/>
          </a:prstGeom>
          <a:noFill/>
        </p:spPr>
        <p:txBody>
          <a:bodyPr wrap="non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Qualitative Analysis</a:t>
            </a:r>
          </a:p>
        </p:txBody>
      </p:sp>
      <p:pic>
        <p:nvPicPr>
          <p:cNvPr id="10" name="Audio 9">
            <a:hlinkClick r:id="" action="ppaction://media"/>
            <a:extLst>
              <a:ext uri="{FF2B5EF4-FFF2-40B4-BE49-F238E27FC236}">
                <a16:creationId xmlns:a16="http://schemas.microsoft.com/office/drawing/2014/main" id="{F152623C-5431-0E6D-C43A-4036B40B23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4117200"/>
      </p:ext>
    </p:extLst>
  </p:cSld>
  <p:clrMapOvr>
    <a:masterClrMapping/>
  </p:clrMapOvr>
  <mc:AlternateContent xmlns:mc="http://schemas.openxmlformats.org/markup-compatibility/2006" xmlns:p14="http://schemas.microsoft.com/office/powerpoint/2010/main">
    <mc:Choice Requires="p14">
      <p:transition spd="slow" p14:dur="2000" advTm="23726"/>
    </mc:Choice>
    <mc:Fallback xmlns="">
      <p:transition spd="slow" advTm="23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175F6B-DEB7-9183-40F8-0023A0BDF61E}"/>
              </a:ext>
            </a:extLst>
          </p:cNvPr>
          <p:cNvPicPr>
            <a:picLocks noChangeAspect="1"/>
          </p:cNvPicPr>
          <p:nvPr/>
        </p:nvPicPr>
        <p:blipFill>
          <a:blip r:embed="rId4"/>
          <a:stretch>
            <a:fillRect/>
          </a:stretch>
        </p:blipFill>
        <p:spPr>
          <a:xfrm>
            <a:off x="2709902" y="1314450"/>
            <a:ext cx="7267575" cy="4229100"/>
          </a:xfrm>
          <a:prstGeom prst="rect">
            <a:avLst/>
          </a:prstGeom>
        </p:spPr>
      </p:pic>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523466" y="96668"/>
            <a:ext cx="10515600" cy="1325563"/>
          </a:xfrm>
        </p:spPr>
        <p:txBody>
          <a:bodyPr>
            <a:normAutofit/>
          </a:bodyPr>
          <a:lstStyle/>
          <a:p>
            <a:r>
              <a:rPr lang="en-US" altLang="zh-CN" sz="2800" dirty="0">
                <a:latin typeface="Arial" panose="020B0604020202020204" pitchFamily="34" charset="0"/>
                <a:cs typeface="Arial" panose="020B0604020202020204" pitchFamily="34" charset="0"/>
              </a:rPr>
              <a:t>Experiments</a:t>
            </a:r>
            <a:endParaRPr lang="zh-CN" alt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4D10C28-C888-0C29-763D-95F562C25058}"/>
              </a:ext>
            </a:extLst>
          </p:cNvPr>
          <p:cNvSpPr txBox="1"/>
          <p:nvPr/>
        </p:nvSpPr>
        <p:spPr>
          <a:xfrm>
            <a:off x="523466" y="1237565"/>
            <a:ext cx="2473819" cy="369332"/>
          </a:xfrm>
          <a:prstGeom prst="rect">
            <a:avLst/>
          </a:prstGeom>
          <a:noFill/>
        </p:spPr>
        <p:txBody>
          <a:bodyPr wrap="non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Qualitative Analysis</a:t>
            </a:r>
          </a:p>
        </p:txBody>
      </p:sp>
      <p:sp>
        <p:nvSpPr>
          <p:cNvPr id="7" name="TextBox 6">
            <a:extLst>
              <a:ext uri="{FF2B5EF4-FFF2-40B4-BE49-F238E27FC236}">
                <a16:creationId xmlns:a16="http://schemas.microsoft.com/office/drawing/2014/main" id="{EB8499E2-61E1-32AC-D1A0-29783426C93A}"/>
              </a:ext>
            </a:extLst>
          </p:cNvPr>
          <p:cNvSpPr txBox="1"/>
          <p:nvPr/>
        </p:nvSpPr>
        <p:spPr>
          <a:xfrm>
            <a:off x="523466" y="5657671"/>
            <a:ext cx="9013372" cy="923330"/>
          </a:xfrm>
          <a:prstGeom prst="rect">
            <a:avLst/>
          </a:prstGeom>
          <a:noFill/>
        </p:spPr>
        <p:txBody>
          <a:bodyPr wrap="squar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Our predictions fit the ground truth well.</a:t>
            </a:r>
          </a:p>
          <a:p>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6C475BDB-EBCF-CDA0-0EED-971223D701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71909684"/>
      </p:ext>
    </p:extLst>
  </p:cSld>
  <p:clrMapOvr>
    <a:masterClrMapping/>
  </p:clrMapOvr>
  <mc:AlternateContent xmlns:mc="http://schemas.openxmlformats.org/markup-compatibility/2006" xmlns:p14="http://schemas.microsoft.com/office/powerpoint/2010/main">
    <mc:Choice Requires="p14">
      <p:transition spd="slow" p14:dur="2000" advTm="8643"/>
    </mc:Choice>
    <mc:Fallback xmlns="">
      <p:transition spd="slow" advTm="8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175F6B-DEB7-9183-40F8-0023A0BDF61E}"/>
              </a:ext>
            </a:extLst>
          </p:cNvPr>
          <p:cNvPicPr>
            <a:picLocks noChangeAspect="1"/>
          </p:cNvPicPr>
          <p:nvPr/>
        </p:nvPicPr>
        <p:blipFill>
          <a:blip r:embed="rId4"/>
          <a:stretch>
            <a:fillRect/>
          </a:stretch>
        </p:blipFill>
        <p:spPr>
          <a:xfrm>
            <a:off x="2709902" y="1314450"/>
            <a:ext cx="7267575" cy="4229100"/>
          </a:xfrm>
          <a:prstGeom prst="rect">
            <a:avLst/>
          </a:prstGeom>
        </p:spPr>
      </p:pic>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523466" y="96668"/>
            <a:ext cx="10515600" cy="1325563"/>
          </a:xfrm>
        </p:spPr>
        <p:txBody>
          <a:bodyPr>
            <a:normAutofit/>
          </a:bodyPr>
          <a:lstStyle/>
          <a:p>
            <a:r>
              <a:rPr lang="en-US" altLang="zh-CN" sz="2800" dirty="0">
                <a:latin typeface="Arial" panose="020B0604020202020204" pitchFamily="34" charset="0"/>
                <a:cs typeface="Arial" panose="020B0604020202020204" pitchFamily="34" charset="0"/>
              </a:rPr>
              <a:t>Experiments</a:t>
            </a:r>
            <a:endParaRPr lang="zh-CN" alt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4D10C28-C888-0C29-763D-95F562C25058}"/>
              </a:ext>
            </a:extLst>
          </p:cNvPr>
          <p:cNvSpPr txBox="1"/>
          <p:nvPr/>
        </p:nvSpPr>
        <p:spPr>
          <a:xfrm>
            <a:off x="523466" y="1237565"/>
            <a:ext cx="2473819" cy="369332"/>
          </a:xfrm>
          <a:prstGeom prst="rect">
            <a:avLst/>
          </a:prstGeom>
          <a:noFill/>
        </p:spPr>
        <p:txBody>
          <a:bodyPr wrap="non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Qualitative Analysis</a:t>
            </a:r>
          </a:p>
        </p:txBody>
      </p:sp>
      <p:sp>
        <p:nvSpPr>
          <p:cNvPr id="7" name="TextBox 6">
            <a:extLst>
              <a:ext uri="{FF2B5EF4-FFF2-40B4-BE49-F238E27FC236}">
                <a16:creationId xmlns:a16="http://schemas.microsoft.com/office/drawing/2014/main" id="{EB8499E2-61E1-32AC-D1A0-29783426C93A}"/>
              </a:ext>
            </a:extLst>
          </p:cNvPr>
          <p:cNvSpPr txBox="1"/>
          <p:nvPr/>
        </p:nvSpPr>
        <p:spPr>
          <a:xfrm>
            <a:off x="523465" y="5657671"/>
            <a:ext cx="10515599" cy="1200329"/>
          </a:xfrm>
          <a:prstGeom prst="rect">
            <a:avLst/>
          </a:prstGeom>
          <a:noFill/>
        </p:spPr>
        <p:txBody>
          <a:bodyPr wrap="squar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Our predictions fit the ground truth well.</a:t>
            </a:r>
          </a:p>
          <a:p>
            <a:pPr marL="285750" indent="-285750" algn="l">
              <a:buFont typeface="Wingdings" panose="05000000000000000000" pitchFamily="2" charset="2"/>
              <a:buChar char="v"/>
            </a:pPr>
            <a:r>
              <a:rPr lang="en-US" b="0" i="0" dirty="0">
                <a:solidFill>
                  <a:srgbClr val="000000"/>
                </a:solidFill>
                <a:effectLst/>
                <a:latin typeface="Arial" panose="020B0604020202020204" pitchFamily="34" charset="0"/>
                <a:cs typeface="Arial" panose="020B0604020202020204" pitchFamily="34" charset="0"/>
              </a:rPr>
              <a:t>The predictions of the baseline methods are similar, but deviate from the ground truth.</a:t>
            </a:r>
          </a:p>
          <a:p>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0EBAC754-BBE2-580D-044A-6C301204F4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2166594"/>
      </p:ext>
    </p:extLst>
  </p:cSld>
  <p:clrMapOvr>
    <a:masterClrMapping/>
  </p:clrMapOvr>
  <mc:AlternateContent xmlns:mc="http://schemas.openxmlformats.org/markup-compatibility/2006" xmlns:p14="http://schemas.microsoft.com/office/powerpoint/2010/main">
    <mc:Choice Requires="p14">
      <p:transition spd="slow" p14:dur="2000" advTm="52988"/>
    </mc:Choice>
    <mc:Fallback xmlns="">
      <p:transition spd="slow" advTm="52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00E45A-E351-45E1-C122-97EB2E2FA859}"/>
              </a:ext>
            </a:extLst>
          </p:cNvPr>
          <p:cNvPicPr>
            <a:picLocks noChangeAspect="1"/>
          </p:cNvPicPr>
          <p:nvPr/>
        </p:nvPicPr>
        <p:blipFill>
          <a:blip r:embed="rId4"/>
          <a:stretch>
            <a:fillRect/>
          </a:stretch>
        </p:blipFill>
        <p:spPr>
          <a:xfrm>
            <a:off x="414169" y="1800514"/>
            <a:ext cx="6240644" cy="4185268"/>
          </a:xfrm>
          <a:prstGeom prst="rect">
            <a:avLst/>
          </a:prstGeom>
        </p:spPr>
      </p:pic>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523466" y="96668"/>
            <a:ext cx="10515600" cy="1325563"/>
          </a:xfrm>
        </p:spPr>
        <p:txBody>
          <a:bodyPr>
            <a:normAutofit/>
          </a:bodyPr>
          <a:lstStyle/>
          <a:p>
            <a:r>
              <a:rPr lang="en-US" altLang="zh-CN" sz="2800" dirty="0">
                <a:latin typeface="Arial" panose="020B0604020202020204" pitchFamily="34" charset="0"/>
                <a:cs typeface="Arial" panose="020B0604020202020204" pitchFamily="34" charset="0"/>
              </a:rPr>
              <a:t>Experiments</a:t>
            </a:r>
            <a:endParaRPr lang="zh-CN" alt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4D10C28-C888-0C29-763D-95F562C25058}"/>
              </a:ext>
            </a:extLst>
          </p:cNvPr>
          <p:cNvSpPr txBox="1"/>
          <p:nvPr/>
        </p:nvSpPr>
        <p:spPr>
          <a:xfrm>
            <a:off x="523466" y="1237565"/>
            <a:ext cx="2473819" cy="369332"/>
          </a:xfrm>
          <a:prstGeom prst="rect">
            <a:avLst/>
          </a:prstGeom>
          <a:noFill/>
        </p:spPr>
        <p:txBody>
          <a:bodyPr wrap="non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Qualitative Analysis</a:t>
            </a:r>
          </a:p>
        </p:txBody>
      </p:sp>
      <p:sp>
        <p:nvSpPr>
          <p:cNvPr id="7" name="TextBox 6">
            <a:extLst>
              <a:ext uri="{FF2B5EF4-FFF2-40B4-BE49-F238E27FC236}">
                <a16:creationId xmlns:a16="http://schemas.microsoft.com/office/drawing/2014/main" id="{EB8499E2-61E1-32AC-D1A0-29783426C93A}"/>
              </a:ext>
            </a:extLst>
          </p:cNvPr>
          <p:cNvSpPr txBox="1"/>
          <p:nvPr/>
        </p:nvSpPr>
        <p:spPr>
          <a:xfrm>
            <a:off x="6532380" y="2211253"/>
            <a:ext cx="5245451"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 The flow map prediction of different methods.</a:t>
            </a:r>
          </a:p>
          <a:p>
            <a:endParaRPr lang="en-US" dirty="0">
              <a:latin typeface="Arial" panose="020B0604020202020204" pitchFamily="34" charset="0"/>
              <a:cs typeface="Arial" panose="020B0604020202020204" pitchFamily="34" charset="0"/>
            </a:endParaRPr>
          </a:p>
          <a:p>
            <a:pPr algn="l"/>
            <a:r>
              <a:rPr lang="en-US" dirty="0">
                <a:solidFill>
                  <a:srgbClr val="000000"/>
                </a:solidFill>
                <a:latin typeface="Arial" panose="020B0604020202020204" pitchFamily="34" charset="0"/>
                <a:cs typeface="Arial" panose="020B0604020202020204" pitchFamily="34" charset="0"/>
              </a:rPr>
              <a:t>(e) The absolute error of the </a:t>
            </a:r>
            <a:r>
              <a:rPr lang="en-US" dirty="0">
                <a:latin typeface="Arial" panose="020B0604020202020204" pitchFamily="34" charset="0"/>
                <a:cs typeface="Arial" panose="020B0604020202020204" pitchFamily="34" charset="0"/>
              </a:rPr>
              <a:t>predictions.</a:t>
            </a:r>
          </a:p>
          <a:p>
            <a:pPr marL="285750" indent="-285750" algn="l">
              <a:buFont typeface="Wingdings" panose="05000000000000000000" pitchFamily="2" charset="2"/>
              <a:buChar char="v"/>
            </a:pPr>
            <a:endParaRPr lang="en-US" dirty="0">
              <a:latin typeface="Arial" panose="020B0604020202020204" pitchFamily="34" charset="0"/>
              <a:cs typeface="Arial" panose="020B0604020202020204" pitchFamily="34" charset="0"/>
            </a:endParaRPr>
          </a:p>
          <a:p>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60D30A3-4025-B02C-BF68-0C2208E1DB9D}"/>
              </a:ext>
            </a:extLst>
          </p:cNvPr>
          <p:cNvSpPr txBox="1"/>
          <p:nvPr/>
        </p:nvSpPr>
        <p:spPr>
          <a:xfrm>
            <a:off x="1872343" y="6094214"/>
            <a:ext cx="6096000" cy="369332"/>
          </a:xfrm>
          <a:prstGeom prst="rect">
            <a:avLst/>
          </a:prstGeom>
          <a:noFill/>
        </p:spPr>
        <p:txBody>
          <a:bodyPr wrap="square">
            <a:spAutoFit/>
          </a:bodyPr>
          <a:lstStyle/>
          <a:p>
            <a:pPr marL="285750" indent="-285750" algn="l">
              <a:buFont typeface="Wingdings" panose="05000000000000000000" pitchFamily="2" charset="2"/>
              <a:buChar char="v"/>
            </a:pPr>
            <a:r>
              <a:rPr lang="en-US" dirty="0">
                <a:solidFill>
                  <a:srgbClr val="000000"/>
                </a:solidFill>
                <a:latin typeface="Arial" panose="020B0604020202020204" pitchFamily="34" charset="0"/>
                <a:cs typeface="Arial" panose="020B0604020202020204" pitchFamily="34" charset="0"/>
              </a:rPr>
              <a:t>Lighter color -&gt; lower error.</a:t>
            </a:r>
            <a:endParaRPr lang="en-US" b="0" i="0" dirty="0">
              <a:solidFill>
                <a:srgbClr val="000000"/>
              </a:solidFill>
              <a:effectLst/>
              <a:latin typeface="Arial" panose="020B0604020202020204" pitchFamily="34" charset="0"/>
              <a:cs typeface="Arial" panose="020B0604020202020204" pitchFamily="34" charset="0"/>
            </a:endParaRPr>
          </a:p>
        </p:txBody>
      </p:sp>
      <p:pic>
        <p:nvPicPr>
          <p:cNvPr id="12" name="Audio 11">
            <a:hlinkClick r:id="" action="ppaction://media"/>
            <a:extLst>
              <a:ext uri="{FF2B5EF4-FFF2-40B4-BE49-F238E27FC236}">
                <a16:creationId xmlns:a16="http://schemas.microsoft.com/office/drawing/2014/main" id="{38273046-F5A6-AEAB-9291-405D26C158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73888817"/>
      </p:ext>
    </p:extLst>
  </p:cSld>
  <p:clrMapOvr>
    <a:masterClrMapping/>
  </p:clrMapOvr>
  <mc:AlternateContent xmlns:mc="http://schemas.openxmlformats.org/markup-compatibility/2006" xmlns:p14="http://schemas.microsoft.com/office/powerpoint/2010/main">
    <mc:Choice Requires="p14">
      <p:transition spd="slow" p14:dur="2000" advTm="48148"/>
    </mc:Choice>
    <mc:Fallback xmlns="">
      <p:transition spd="slow" advTm="48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00E45A-E351-45E1-C122-97EB2E2FA859}"/>
              </a:ext>
            </a:extLst>
          </p:cNvPr>
          <p:cNvPicPr>
            <a:picLocks noChangeAspect="1"/>
          </p:cNvPicPr>
          <p:nvPr/>
        </p:nvPicPr>
        <p:blipFill>
          <a:blip r:embed="rId4"/>
          <a:stretch>
            <a:fillRect/>
          </a:stretch>
        </p:blipFill>
        <p:spPr>
          <a:xfrm>
            <a:off x="414169" y="1800514"/>
            <a:ext cx="6240644" cy="4185268"/>
          </a:xfrm>
          <a:prstGeom prst="rect">
            <a:avLst/>
          </a:prstGeom>
        </p:spPr>
      </p:pic>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523466" y="96668"/>
            <a:ext cx="10515600" cy="1325563"/>
          </a:xfrm>
        </p:spPr>
        <p:txBody>
          <a:bodyPr>
            <a:normAutofit/>
          </a:bodyPr>
          <a:lstStyle/>
          <a:p>
            <a:r>
              <a:rPr lang="en-US" altLang="zh-CN" sz="2800" dirty="0">
                <a:latin typeface="Arial" panose="020B0604020202020204" pitchFamily="34" charset="0"/>
                <a:cs typeface="Arial" panose="020B0604020202020204" pitchFamily="34" charset="0"/>
              </a:rPr>
              <a:t>Experiments</a:t>
            </a:r>
            <a:endParaRPr lang="zh-CN" alt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4D10C28-C888-0C29-763D-95F562C25058}"/>
              </a:ext>
            </a:extLst>
          </p:cNvPr>
          <p:cNvSpPr txBox="1"/>
          <p:nvPr/>
        </p:nvSpPr>
        <p:spPr>
          <a:xfrm>
            <a:off x="523466" y="1237565"/>
            <a:ext cx="2473819" cy="369332"/>
          </a:xfrm>
          <a:prstGeom prst="rect">
            <a:avLst/>
          </a:prstGeom>
          <a:noFill/>
        </p:spPr>
        <p:txBody>
          <a:bodyPr wrap="non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Qualitative Analysis</a:t>
            </a:r>
          </a:p>
        </p:txBody>
      </p:sp>
      <p:sp>
        <p:nvSpPr>
          <p:cNvPr id="7" name="TextBox 6">
            <a:extLst>
              <a:ext uri="{FF2B5EF4-FFF2-40B4-BE49-F238E27FC236}">
                <a16:creationId xmlns:a16="http://schemas.microsoft.com/office/drawing/2014/main" id="{EB8499E2-61E1-32AC-D1A0-29783426C93A}"/>
              </a:ext>
            </a:extLst>
          </p:cNvPr>
          <p:cNvSpPr txBox="1"/>
          <p:nvPr/>
        </p:nvSpPr>
        <p:spPr>
          <a:xfrm>
            <a:off x="6654813" y="3937290"/>
            <a:ext cx="5245451"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Our method presents a lower error in these regions.</a:t>
            </a:r>
          </a:p>
        </p:txBody>
      </p:sp>
      <p:sp>
        <p:nvSpPr>
          <p:cNvPr id="11" name="TextBox 10">
            <a:extLst>
              <a:ext uri="{FF2B5EF4-FFF2-40B4-BE49-F238E27FC236}">
                <a16:creationId xmlns:a16="http://schemas.microsoft.com/office/drawing/2014/main" id="{C60D30A3-4025-B02C-BF68-0C2208E1DB9D}"/>
              </a:ext>
            </a:extLst>
          </p:cNvPr>
          <p:cNvSpPr txBox="1"/>
          <p:nvPr/>
        </p:nvSpPr>
        <p:spPr>
          <a:xfrm>
            <a:off x="1872343" y="6094214"/>
            <a:ext cx="6096000" cy="369332"/>
          </a:xfrm>
          <a:prstGeom prst="rect">
            <a:avLst/>
          </a:prstGeom>
          <a:noFill/>
        </p:spPr>
        <p:txBody>
          <a:bodyPr wrap="square">
            <a:spAutoFit/>
          </a:bodyPr>
          <a:lstStyle/>
          <a:p>
            <a:pPr marL="285750" indent="-285750" algn="l">
              <a:buFont typeface="Wingdings" panose="05000000000000000000" pitchFamily="2" charset="2"/>
              <a:buChar char="v"/>
            </a:pPr>
            <a:r>
              <a:rPr lang="en-US" dirty="0">
                <a:solidFill>
                  <a:srgbClr val="000000"/>
                </a:solidFill>
                <a:latin typeface="Arial" panose="020B0604020202020204" pitchFamily="34" charset="0"/>
                <a:cs typeface="Arial" panose="020B0604020202020204" pitchFamily="34" charset="0"/>
              </a:rPr>
              <a:t>Lighter color -&gt; lower error.</a:t>
            </a:r>
            <a:endParaRPr lang="en-US" b="0" i="0" dirty="0">
              <a:solidFill>
                <a:srgbClr val="000000"/>
              </a:solidFill>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BC916A74-F395-C685-D493-F5A44C5AA982}"/>
              </a:ext>
            </a:extLst>
          </p:cNvPr>
          <p:cNvSpPr/>
          <p:nvPr/>
        </p:nvSpPr>
        <p:spPr>
          <a:xfrm>
            <a:off x="2011680" y="4110446"/>
            <a:ext cx="348343" cy="252548"/>
          </a:xfrm>
          <a:prstGeom prst="round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D13E155-F956-3D60-9C86-C63973A8E2BA}"/>
              </a:ext>
            </a:extLst>
          </p:cNvPr>
          <p:cNvSpPr/>
          <p:nvPr/>
        </p:nvSpPr>
        <p:spPr>
          <a:xfrm>
            <a:off x="5921828" y="4134182"/>
            <a:ext cx="348343" cy="252548"/>
          </a:xfrm>
          <a:prstGeom prst="round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759CBB63-0F86-AA2C-7589-BA0F01E4EE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7920838"/>
      </p:ext>
    </p:extLst>
  </p:cSld>
  <p:clrMapOvr>
    <a:masterClrMapping/>
  </p:clrMapOvr>
  <mc:AlternateContent xmlns:mc="http://schemas.openxmlformats.org/markup-compatibility/2006" xmlns:p14="http://schemas.microsoft.com/office/powerpoint/2010/main">
    <mc:Choice Requires="p14">
      <p:transition spd="slow" p14:dur="2000" advTm="18048"/>
    </mc:Choice>
    <mc:Fallback xmlns="">
      <p:transition spd="slow" advTm="18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00E45A-E351-45E1-C122-97EB2E2FA859}"/>
              </a:ext>
            </a:extLst>
          </p:cNvPr>
          <p:cNvPicPr>
            <a:picLocks noChangeAspect="1"/>
          </p:cNvPicPr>
          <p:nvPr/>
        </p:nvPicPr>
        <p:blipFill>
          <a:blip r:embed="rId4"/>
          <a:stretch>
            <a:fillRect/>
          </a:stretch>
        </p:blipFill>
        <p:spPr>
          <a:xfrm>
            <a:off x="414169" y="1800514"/>
            <a:ext cx="6240644" cy="4185268"/>
          </a:xfrm>
          <a:prstGeom prst="rect">
            <a:avLst/>
          </a:prstGeom>
        </p:spPr>
      </p:pic>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523466" y="96668"/>
            <a:ext cx="10515600" cy="1325563"/>
          </a:xfrm>
        </p:spPr>
        <p:txBody>
          <a:bodyPr>
            <a:normAutofit/>
          </a:bodyPr>
          <a:lstStyle/>
          <a:p>
            <a:r>
              <a:rPr lang="en-US" altLang="zh-CN" sz="2800" dirty="0">
                <a:latin typeface="Arial" panose="020B0604020202020204" pitchFamily="34" charset="0"/>
                <a:cs typeface="Arial" panose="020B0604020202020204" pitchFamily="34" charset="0"/>
              </a:rPr>
              <a:t>Experiments</a:t>
            </a:r>
            <a:endParaRPr lang="zh-CN" alt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4D10C28-C888-0C29-763D-95F562C25058}"/>
              </a:ext>
            </a:extLst>
          </p:cNvPr>
          <p:cNvSpPr txBox="1"/>
          <p:nvPr/>
        </p:nvSpPr>
        <p:spPr>
          <a:xfrm>
            <a:off x="523466" y="1237565"/>
            <a:ext cx="2473819" cy="369332"/>
          </a:xfrm>
          <a:prstGeom prst="rect">
            <a:avLst/>
          </a:prstGeom>
          <a:noFill/>
        </p:spPr>
        <p:txBody>
          <a:bodyPr wrap="non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Qualitative Analysis</a:t>
            </a:r>
          </a:p>
        </p:txBody>
      </p:sp>
      <p:sp>
        <p:nvSpPr>
          <p:cNvPr id="7" name="TextBox 6">
            <a:extLst>
              <a:ext uri="{FF2B5EF4-FFF2-40B4-BE49-F238E27FC236}">
                <a16:creationId xmlns:a16="http://schemas.microsoft.com/office/drawing/2014/main" id="{EB8499E2-61E1-32AC-D1A0-29783426C93A}"/>
              </a:ext>
            </a:extLst>
          </p:cNvPr>
          <p:cNvSpPr txBox="1"/>
          <p:nvPr/>
        </p:nvSpPr>
        <p:spPr>
          <a:xfrm>
            <a:off x="6828471" y="4094946"/>
            <a:ext cx="5245451"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Our method presents a lower error in these regions.</a:t>
            </a:r>
          </a:p>
        </p:txBody>
      </p:sp>
      <p:sp>
        <p:nvSpPr>
          <p:cNvPr id="11" name="TextBox 10">
            <a:extLst>
              <a:ext uri="{FF2B5EF4-FFF2-40B4-BE49-F238E27FC236}">
                <a16:creationId xmlns:a16="http://schemas.microsoft.com/office/drawing/2014/main" id="{C60D30A3-4025-B02C-BF68-0C2208E1DB9D}"/>
              </a:ext>
            </a:extLst>
          </p:cNvPr>
          <p:cNvSpPr txBox="1"/>
          <p:nvPr/>
        </p:nvSpPr>
        <p:spPr>
          <a:xfrm>
            <a:off x="1872343" y="6094214"/>
            <a:ext cx="6096000" cy="369332"/>
          </a:xfrm>
          <a:prstGeom prst="rect">
            <a:avLst/>
          </a:prstGeom>
          <a:noFill/>
        </p:spPr>
        <p:txBody>
          <a:bodyPr wrap="square">
            <a:spAutoFit/>
          </a:bodyPr>
          <a:lstStyle/>
          <a:p>
            <a:pPr marL="285750" indent="-285750" algn="l">
              <a:buFont typeface="Wingdings" panose="05000000000000000000" pitchFamily="2" charset="2"/>
              <a:buChar char="v"/>
            </a:pPr>
            <a:r>
              <a:rPr lang="en-US" dirty="0">
                <a:solidFill>
                  <a:srgbClr val="000000"/>
                </a:solidFill>
                <a:latin typeface="Arial" panose="020B0604020202020204" pitchFamily="34" charset="0"/>
                <a:cs typeface="Arial" panose="020B0604020202020204" pitchFamily="34" charset="0"/>
              </a:rPr>
              <a:t>Lighter color -&gt; lower error.</a:t>
            </a:r>
            <a:endParaRPr lang="en-US" b="0" i="0" dirty="0">
              <a:solidFill>
                <a:srgbClr val="000000"/>
              </a:solidFill>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BC916A74-F395-C685-D493-F5A44C5AA982}"/>
              </a:ext>
            </a:extLst>
          </p:cNvPr>
          <p:cNvSpPr/>
          <p:nvPr/>
        </p:nvSpPr>
        <p:spPr>
          <a:xfrm>
            <a:off x="2011680" y="4110446"/>
            <a:ext cx="348343" cy="252548"/>
          </a:xfrm>
          <a:prstGeom prst="round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D13E155-F956-3D60-9C86-C63973A8E2BA}"/>
              </a:ext>
            </a:extLst>
          </p:cNvPr>
          <p:cNvSpPr/>
          <p:nvPr/>
        </p:nvSpPr>
        <p:spPr>
          <a:xfrm>
            <a:off x="5921828" y="4134182"/>
            <a:ext cx="348343" cy="252548"/>
          </a:xfrm>
          <a:prstGeom prst="round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F6F30CB-69B4-48C5-05AC-F43077C81D34}"/>
              </a:ext>
            </a:extLst>
          </p:cNvPr>
          <p:cNvSpPr/>
          <p:nvPr/>
        </p:nvSpPr>
        <p:spPr>
          <a:xfrm>
            <a:off x="2011681" y="4504147"/>
            <a:ext cx="288116" cy="237130"/>
          </a:xfrm>
          <a:prstGeom prst="round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BAF58B9-F08C-AA0C-1B7C-FB9ECAF0AEF4}"/>
              </a:ext>
            </a:extLst>
          </p:cNvPr>
          <p:cNvSpPr/>
          <p:nvPr/>
        </p:nvSpPr>
        <p:spPr>
          <a:xfrm>
            <a:off x="5921828" y="4504147"/>
            <a:ext cx="288116" cy="252548"/>
          </a:xfrm>
          <a:prstGeom prst="round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1A51AF8F-907D-0AED-14E7-BE04BBE474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00095685"/>
      </p:ext>
    </p:extLst>
  </p:cSld>
  <p:clrMapOvr>
    <a:masterClrMapping/>
  </p:clrMapOvr>
  <mc:AlternateContent xmlns:mc="http://schemas.openxmlformats.org/markup-compatibility/2006" xmlns:p14="http://schemas.microsoft.com/office/powerpoint/2010/main">
    <mc:Choice Requires="p14">
      <p:transition spd="slow" p14:dur="2000" advTm="17787"/>
    </mc:Choice>
    <mc:Fallback xmlns="">
      <p:transition spd="slow" advTm="17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523466" y="96668"/>
            <a:ext cx="10515600" cy="1325563"/>
          </a:xfrm>
        </p:spPr>
        <p:txBody>
          <a:bodyPr>
            <a:normAutofit/>
          </a:bodyPr>
          <a:lstStyle/>
          <a:p>
            <a:r>
              <a:rPr lang="en-US" altLang="zh-CN" sz="2800" dirty="0">
                <a:latin typeface="Arial" panose="020B0604020202020204" pitchFamily="34" charset="0"/>
                <a:cs typeface="Arial" panose="020B0604020202020204" pitchFamily="34" charset="0"/>
              </a:rPr>
              <a:t>Experiments</a:t>
            </a:r>
            <a:endParaRPr lang="zh-CN" alt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4D10C28-C888-0C29-763D-95F562C25058}"/>
              </a:ext>
            </a:extLst>
          </p:cNvPr>
          <p:cNvSpPr txBox="1"/>
          <p:nvPr/>
        </p:nvSpPr>
        <p:spPr>
          <a:xfrm>
            <a:off x="523466" y="1237565"/>
            <a:ext cx="2473819" cy="369332"/>
          </a:xfrm>
          <a:prstGeom prst="rect">
            <a:avLst/>
          </a:prstGeom>
          <a:noFill/>
        </p:spPr>
        <p:txBody>
          <a:bodyPr wrap="non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Qualitative Analysis</a:t>
            </a:r>
          </a:p>
        </p:txBody>
      </p:sp>
      <p:sp>
        <p:nvSpPr>
          <p:cNvPr id="7" name="TextBox 6">
            <a:extLst>
              <a:ext uri="{FF2B5EF4-FFF2-40B4-BE49-F238E27FC236}">
                <a16:creationId xmlns:a16="http://schemas.microsoft.com/office/drawing/2014/main" id="{EB8499E2-61E1-32AC-D1A0-29783426C93A}"/>
              </a:ext>
            </a:extLst>
          </p:cNvPr>
          <p:cNvSpPr txBox="1"/>
          <p:nvPr/>
        </p:nvSpPr>
        <p:spPr>
          <a:xfrm>
            <a:off x="523466" y="4408159"/>
            <a:ext cx="9013372" cy="2031325"/>
          </a:xfrm>
          <a:prstGeom prst="rect">
            <a:avLst/>
          </a:prstGeom>
          <a:noFill/>
        </p:spPr>
        <p:txBody>
          <a:bodyPr wrap="squar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Attention map of the four corner patches (the pentagram-marked).</a:t>
            </a:r>
          </a:p>
          <a:p>
            <a:pPr marL="285750" indent="-285750">
              <a:buFont typeface="Wingdings" panose="05000000000000000000" pitchFamily="2" charset="2"/>
              <a:buChar char="v"/>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Brighter color -&gt; higher attention score.</a:t>
            </a:r>
          </a:p>
          <a:p>
            <a:pPr marL="285750" indent="-285750">
              <a:buFont typeface="Wingdings" panose="05000000000000000000" pitchFamily="2" charset="2"/>
              <a:buChar char="v"/>
            </a:pPr>
            <a:endParaRPr lang="en-US" dirty="0">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v"/>
            </a:pPr>
            <a:r>
              <a:rPr lang="en-US" dirty="0">
                <a:solidFill>
                  <a:srgbClr val="000000"/>
                </a:solidFill>
                <a:latin typeface="Arial" panose="020B0604020202020204" pitchFamily="34" charset="0"/>
                <a:cs typeface="Arial" panose="020B0604020202020204" pitchFamily="34" charset="0"/>
              </a:rPr>
              <a:t>Our method can attend to distant regions for learning long-range spatial correlations.</a:t>
            </a:r>
            <a:endParaRPr lang="en-US" b="0" i="0" dirty="0">
              <a:solidFill>
                <a:srgbClr val="000000"/>
              </a:solidFill>
              <a:effectLst/>
              <a:latin typeface="Arial" panose="020B0604020202020204" pitchFamily="34" charset="0"/>
              <a:cs typeface="Arial" panose="020B0604020202020204" pitchFamily="34" charset="0"/>
            </a:endParaRPr>
          </a:p>
          <a:p>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DA60E84-EB9D-54CB-0172-35D3F1412D08}"/>
              </a:ext>
            </a:extLst>
          </p:cNvPr>
          <p:cNvPicPr>
            <a:picLocks noChangeAspect="1"/>
          </p:cNvPicPr>
          <p:nvPr/>
        </p:nvPicPr>
        <p:blipFill>
          <a:blip r:embed="rId4"/>
          <a:stretch>
            <a:fillRect/>
          </a:stretch>
        </p:blipFill>
        <p:spPr>
          <a:xfrm>
            <a:off x="2436223" y="2134145"/>
            <a:ext cx="6553200" cy="1562100"/>
          </a:xfrm>
          <a:prstGeom prst="rect">
            <a:avLst/>
          </a:prstGeom>
        </p:spPr>
      </p:pic>
      <p:pic>
        <p:nvPicPr>
          <p:cNvPr id="3" name="Audio 2">
            <a:hlinkClick r:id="" action="ppaction://media"/>
            <a:extLst>
              <a:ext uri="{FF2B5EF4-FFF2-40B4-BE49-F238E27FC236}">
                <a16:creationId xmlns:a16="http://schemas.microsoft.com/office/drawing/2014/main" id="{9A1F784C-89FC-A94D-3EFD-773777ECC6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1614446"/>
      </p:ext>
    </p:extLst>
  </p:cSld>
  <p:clrMapOvr>
    <a:masterClrMapping/>
  </p:clrMapOvr>
  <mc:AlternateContent xmlns:mc="http://schemas.openxmlformats.org/markup-compatibility/2006" xmlns:p14="http://schemas.microsoft.com/office/powerpoint/2010/main">
    <mc:Choice Requires="p14">
      <p:transition spd="slow" p14:dur="2000" advTm="68987"/>
    </mc:Choice>
    <mc:Fallback xmlns="">
      <p:transition spd="slow" advTm="68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6039865" y="6585603"/>
            <a:ext cx="113030" cy="211454"/>
          </a:xfrm>
          <a:prstGeom prst="rect">
            <a:avLst/>
          </a:prstGeom>
        </p:spPr>
        <p:txBody>
          <a:bodyPr vert="horz" wrap="square" lIns="0" tIns="0" rIns="0" bIns="0" rtlCol="0">
            <a:spAutoFit/>
          </a:bodyPr>
          <a:lstStyle/>
          <a:p>
            <a:pPr>
              <a:lnSpc>
                <a:spcPts val="1614"/>
              </a:lnSpc>
            </a:pPr>
            <a:r>
              <a:rPr sz="1600" b="1" spc="-70" dirty="0">
                <a:solidFill>
                  <a:srgbClr val="001F5F"/>
                </a:solidFill>
                <a:latin typeface="Microsoft JhengHei"/>
                <a:cs typeface="Microsoft JhengHei"/>
              </a:rPr>
              <a:t>4</a:t>
            </a:r>
            <a:endParaRPr sz="1600">
              <a:latin typeface="Microsoft JhengHei"/>
              <a:cs typeface="Microsoft JhengHei"/>
            </a:endParaRPr>
          </a:p>
        </p:txBody>
      </p:sp>
      <p:pic>
        <p:nvPicPr>
          <p:cNvPr id="6" name="object 6"/>
          <p:cNvPicPr/>
          <p:nvPr/>
        </p:nvPicPr>
        <p:blipFill>
          <a:blip r:embed="rId5" cstate="print"/>
          <a:stretch>
            <a:fillRect/>
          </a:stretch>
        </p:blipFill>
        <p:spPr>
          <a:xfrm>
            <a:off x="445008" y="1031747"/>
            <a:ext cx="6541008" cy="5692140"/>
          </a:xfrm>
          <a:prstGeom prst="rect">
            <a:avLst/>
          </a:prstGeom>
        </p:spPr>
      </p:pic>
      <p:graphicFrame>
        <p:nvGraphicFramePr>
          <p:cNvPr id="7" name="object 7"/>
          <p:cNvGraphicFramePr>
            <a:graphicFrameLocks noGrp="1"/>
          </p:cNvGraphicFramePr>
          <p:nvPr/>
        </p:nvGraphicFramePr>
        <p:xfrm>
          <a:off x="430352" y="1017587"/>
          <a:ext cx="6540500" cy="5691307"/>
        </p:xfrm>
        <a:graphic>
          <a:graphicData uri="http://schemas.openxmlformats.org/drawingml/2006/table">
            <a:tbl>
              <a:tblPr firstRow="1" bandRow="1">
                <a:tableStyleId>{2D5ABB26-0587-4C30-8999-92F81FD0307C}</a:tableStyleId>
              </a:tblPr>
              <a:tblGrid>
                <a:gridCol w="327025">
                  <a:extLst>
                    <a:ext uri="{9D8B030D-6E8A-4147-A177-3AD203B41FA5}">
                      <a16:colId xmlns:a16="http://schemas.microsoft.com/office/drawing/2014/main" val="20000"/>
                    </a:ext>
                  </a:extLst>
                </a:gridCol>
                <a:gridCol w="327025">
                  <a:extLst>
                    <a:ext uri="{9D8B030D-6E8A-4147-A177-3AD203B41FA5}">
                      <a16:colId xmlns:a16="http://schemas.microsoft.com/office/drawing/2014/main" val="20001"/>
                    </a:ext>
                  </a:extLst>
                </a:gridCol>
                <a:gridCol w="327025">
                  <a:extLst>
                    <a:ext uri="{9D8B030D-6E8A-4147-A177-3AD203B41FA5}">
                      <a16:colId xmlns:a16="http://schemas.microsoft.com/office/drawing/2014/main" val="20002"/>
                    </a:ext>
                  </a:extLst>
                </a:gridCol>
                <a:gridCol w="327025">
                  <a:extLst>
                    <a:ext uri="{9D8B030D-6E8A-4147-A177-3AD203B41FA5}">
                      <a16:colId xmlns:a16="http://schemas.microsoft.com/office/drawing/2014/main" val="20003"/>
                    </a:ext>
                  </a:extLst>
                </a:gridCol>
                <a:gridCol w="327025">
                  <a:extLst>
                    <a:ext uri="{9D8B030D-6E8A-4147-A177-3AD203B41FA5}">
                      <a16:colId xmlns:a16="http://schemas.microsoft.com/office/drawing/2014/main" val="20004"/>
                    </a:ext>
                  </a:extLst>
                </a:gridCol>
                <a:gridCol w="327025">
                  <a:extLst>
                    <a:ext uri="{9D8B030D-6E8A-4147-A177-3AD203B41FA5}">
                      <a16:colId xmlns:a16="http://schemas.microsoft.com/office/drawing/2014/main" val="20005"/>
                    </a:ext>
                  </a:extLst>
                </a:gridCol>
                <a:gridCol w="327025">
                  <a:extLst>
                    <a:ext uri="{9D8B030D-6E8A-4147-A177-3AD203B41FA5}">
                      <a16:colId xmlns:a16="http://schemas.microsoft.com/office/drawing/2014/main" val="20006"/>
                    </a:ext>
                  </a:extLst>
                </a:gridCol>
                <a:gridCol w="327025">
                  <a:extLst>
                    <a:ext uri="{9D8B030D-6E8A-4147-A177-3AD203B41FA5}">
                      <a16:colId xmlns:a16="http://schemas.microsoft.com/office/drawing/2014/main" val="20007"/>
                    </a:ext>
                  </a:extLst>
                </a:gridCol>
                <a:gridCol w="327025">
                  <a:extLst>
                    <a:ext uri="{9D8B030D-6E8A-4147-A177-3AD203B41FA5}">
                      <a16:colId xmlns:a16="http://schemas.microsoft.com/office/drawing/2014/main" val="20008"/>
                    </a:ext>
                  </a:extLst>
                </a:gridCol>
                <a:gridCol w="327025">
                  <a:extLst>
                    <a:ext uri="{9D8B030D-6E8A-4147-A177-3AD203B41FA5}">
                      <a16:colId xmlns:a16="http://schemas.microsoft.com/office/drawing/2014/main" val="20009"/>
                    </a:ext>
                  </a:extLst>
                </a:gridCol>
                <a:gridCol w="327025">
                  <a:extLst>
                    <a:ext uri="{9D8B030D-6E8A-4147-A177-3AD203B41FA5}">
                      <a16:colId xmlns:a16="http://schemas.microsoft.com/office/drawing/2014/main" val="20010"/>
                    </a:ext>
                  </a:extLst>
                </a:gridCol>
                <a:gridCol w="327025">
                  <a:extLst>
                    <a:ext uri="{9D8B030D-6E8A-4147-A177-3AD203B41FA5}">
                      <a16:colId xmlns:a16="http://schemas.microsoft.com/office/drawing/2014/main" val="20011"/>
                    </a:ext>
                  </a:extLst>
                </a:gridCol>
                <a:gridCol w="327025">
                  <a:extLst>
                    <a:ext uri="{9D8B030D-6E8A-4147-A177-3AD203B41FA5}">
                      <a16:colId xmlns:a16="http://schemas.microsoft.com/office/drawing/2014/main" val="20012"/>
                    </a:ext>
                  </a:extLst>
                </a:gridCol>
                <a:gridCol w="327025">
                  <a:extLst>
                    <a:ext uri="{9D8B030D-6E8A-4147-A177-3AD203B41FA5}">
                      <a16:colId xmlns:a16="http://schemas.microsoft.com/office/drawing/2014/main" val="20013"/>
                    </a:ext>
                  </a:extLst>
                </a:gridCol>
                <a:gridCol w="327025">
                  <a:extLst>
                    <a:ext uri="{9D8B030D-6E8A-4147-A177-3AD203B41FA5}">
                      <a16:colId xmlns:a16="http://schemas.microsoft.com/office/drawing/2014/main" val="20014"/>
                    </a:ext>
                  </a:extLst>
                </a:gridCol>
                <a:gridCol w="327025">
                  <a:extLst>
                    <a:ext uri="{9D8B030D-6E8A-4147-A177-3AD203B41FA5}">
                      <a16:colId xmlns:a16="http://schemas.microsoft.com/office/drawing/2014/main" val="20015"/>
                    </a:ext>
                  </a:extLst>
                </a:gridCol>
                <a:gridCol w="327025">
                  <a:extLst>
                    <a:ext uri="{9D8B030D-6E8A-4147-A177-3AD203B41FA5}">
                      <a16:colId xmlns:a16="http://schemas.microsoft.com/office/drawing/2014/main" val="20016"/>
                    </a:ext>
                  </a:extLst>
                </a:gridCol>
                <a:gridCol w="327025">
                  <a:extLst>
                    <a:ext uri="{9D8B030D-6E8A-4147-A177-3AD203B41FA5}">
                      <a16:colId xmlns:a16="http://schemas.microsoft.com/office/drawing/2014/main" val="20017"/>
                    </a:ext>
                  </a:extLst>
                </a:gridCol>
                <a:gridCol w="327025">
                  <a:extLst>
                    <a:ext uri="{9D8B030D-6E8A-4147-A177-3AD203B41FA5}">
                      <a16:colId xmlns:a16="http://schemas.microsoft.com/office/drawing/2014/main" val="20018"/>
                    </a:ext>
                  </a:extLst>
                </a:gridCol>
                <a:gridCol w="327025">
                  <a:extLst>
                    <a:ext uri="{9D8B030D-6E8A-4147-A177-3AD203B41FA5}">
                      <a16:colId xmlns:a16="http://schemas.microsoft.com/office/drawing/2014/main" val="20019"/>
                    </a:ext>
                  </a:extLst>
                </a:gridCol>
              </a:tblGrid>
              <a:tr h="379475">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0"/>
                  </a:ext>
                </a:extLst>
              </a:tr>
              <a:tr h="379349">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1"/>
                  </a:ext>
                </a:extLst>
              </a:tr>
              <a:tr h="379475">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2"/>
                  </a:ext>
                </a:extLst>
              </a:tr>
              <a:tr h="379349">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3"/>
                  </a:ext>
                </a:extLst>
              </a:tr>
              <a:tr h="379475">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4"/>
                  </a:ext>
                </a:extLst>
              </a:tr>
              <a:tr h="379349">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5"/>
                  </a:ext>
                </a:extLst>
              </a:tr>
              <a:tr h="379475">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6"/>
                  </a:ext>
                </a:extLst>
              </a:tr>
              <a:tr h="379475">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7"/>
                  </a:ext>
                </a:extLst>
              </a:tr>
              <a:tr h="379349">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8"/>
                  </a:ext>
                </a:extLst>
              </a:tr>
              <a:tr h="379475">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9"/>
                  </a:ext>
                </a:extLst>
              </a:tr>
              <a:tr h="379349">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10"/>
                  </a:ext>
                </a:extLst>
              </a:tr>
              <a:tr h="379476">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11"/>
                  </a:ext>
                </a:extLst>
              </a:tr>
              <a:tr h="379399">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12"/>
                  </a:ext>
                </a:extLst>
              </a:tr>
              <a:tr h="379412">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13"/>
                  </a:ext>
                </a:extLst>
              </a:tr>
              <a:tr h="379425">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14"/>
                  </a:ext>
                </a:extLst>
              </a:tr>
            </a:tbl>
          </a:graphicData>
        </a:graphic>
      </p:graphicFrame>
      <p:sp>
        <p:nvSpPr>
          <p:cNvPr id="13" name="object 13"/>
          <p:cNvSpPr txBox="1">
            <a:spLocks noGrp="1"/>
          </p:cNvSpPr>
          <p:nvPr>
            <p:ph type="title"/>
          </p:nvPr>
        </p:nvSpPr>
        <p:spPr>
          <a:xfrm>
            <a:off x="445008" y="135242"/>
            <a:ext cx="4858411" cy="443070"/>
          </a:xfrm>
          <a:prstGeom prst="rect">
            <a:avLst/>
          </a:prstGeom>
        </p:spPr>
        <p:txBody>
          <a:bodyPr vert="horz" wrap="square" lIns="0" tIns="12065" rIns="0" bIns="0" rtlCol="0">
            <a:spAutoFit/>
          </a:bodyPr>
          <a:lstStyle/>
          <a:p>
            <a:pPr marL="12700">
              <a:lnSpc>
                <a:spcPct val="100000"/>
              </a:lnSpc>
              <a:spcBef>
                <a:spcPts val="95"/>
              </a:spcBef>
            </a:pPr>
            <a:r>
              <a:rPr lang="en-US" sz="2800" spc="-5" dirty="0">
                <a:latin typeface="Arial" panose="020B0604020202020204" pitchFamily="34" charset="0"/>
                <a:cs typeface="Arial" panose="020B0604020202020204" pitchFamily="34" charset="0"/>
              </a:rPr>
              <a:t>Traffic flow Data</a:t>
            </a:r>
            <a:endParaRPr sz="2800"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B5C5BC7A-EE59-421D-AB7A-C3C98CEDD9AB}"/>
              </a:ext>
            </a:extLst>
          </p:cNvPr>
          <p:cNvSpPr txBox="1"/>
          <p:nvPr/>
        </p:nvSpPr>
        <p:spPr>
          <a:xfrm>
            <a:off x="6093042" y="5976482"/>
            <a:ext cx="6098958" cy="923330"/>
          </a:xfrm>
          <a:prstGeom prst="rect">
            <a:avLst/>
          </a:prstGeom>
          <a:noFill/>
        </p:spPr>
        <p:txBody>
          <a:bodyPr wrap="square">
            <a:spAutoFit/>
          </a:bodyPr>
          <a:lstStyle/>
          <a:p>
            <a:pPr marL="1238250" lvl="2" indent="-311785">
              <a:lnSpc>
                <a:spcPct val="100000"/>
              </a:lnSpc>
              <a:spcBef>
                <a:spcPts val="1475"/>
              </a:spcBef>
              <a:buClr>
                <a:srgbClr val="00AF50"/>
              </a:buClr>
              <a:buFont typeface="Wingdings"/>
              <a:buChar char=""/>
              <a:tabLst>
                <a:tab pos="1238885" algn="l"/>
              </a:tabLst>
            </a:pPr>
            <a:r>
              <a:rPr lang="en-US" altLang="zh-CN" sz="1800" spc="-10" dirty="0">
                <a:latin typeface="Microsoft YaHei"/>
                <a:cs typeface="Microsoft YaHei"/>
              </a:rPr>
              <a:t>Divide a geographic area into raster areas that are equally spaced in length and width</a:t>
            </a:r>
            <a:endParaRPr lang="zh-CN" altLang="en-US" sz="1800" dirty="0">
              <a:latin typeface="Microsoft YaHei"/>
              <a:cs typeface="Microsoft YaHei"/>
            </a:endParaRPr>
          </a:p>
        </p:txBody>
      </p:sp>
      <p:pic>
        <p:nvPicPr>
          <p:cNvPr id="2" name="Audio 1">
            <a:hlinkClick r:id="" action="ppaction://media"/>
            <a:extLst>
              <a:ext uri="{FF2B5EF4-FFF2-40B4-BE49-F238E27FC236}">
                <a16:creationId xmlns:a16="http://schemas.microsoft.com/office/drawing/2014/main" id="{15273C90-9257-A8D5-61A9-7607AA86B6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61095783"/>
      </p:ext>
    </p:extLst>
  </p:cSld>
  <p:clrMapOvr>
    <a:masterClrMapping/>
  </p:clrMapOvr>
  <mc:AlternateContent xmlns:mc="http://schemas.openxmlformats.org/markup-compatibility/2006" xmlns:p14="http://schemas.microsoft.com/office/powerpoint/2010/main">
    <mc:Choice Requires="p14">
      <p:transition spd="slow" p14:dur="2000" advTm="13941"/>
    </mc:Choice>
    <mc:Fallback xmlns="">
      <p:transition spd="slow" advTm="13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523466" y="96668"/>
            <a:ext cx="10515600" cy="1325563"/>
          </a:xfrm>
        </p:spPr>
        <p:txBody>
          <a:bodyPr>
            <a:normAutofit/>
          </a:bodyPr>
          <a:lstStyle/>
          <a:p>
            <a:r>
              <a:rPr lang="en-US" altLang="zh-CN" sz="2800" dirty="0">
                <a:latin typeface="Arial" panose="020B0604020202020204" pitchFamily="34" charset="0"/>
                <a:cs typeface="Arial" panose="020B0604020202020204" pitchFamily="34" charset="0"/>
              </a:rPr>
              <a:t>Acknowledgment</a:t>
            </a:r>
            <a:endParaRPr lang="zh-CN" altLang="en-US" sz="2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B8499E2-61E1-32AC-D1A0-29783426C93A}"/>
              </a:ext>
            </a:extLst>
          </p:cNvPr>
          <p:cNvSpPr txBox="1"/>
          <p:nvPr/>
        </p:nvSpPr>
        <p:spPr>
          <a:xfrm>
            <a:off x="523466" y="1569165"/>
            <a:ext cx="9013372" cy="1754326"/>
          </a:xfrm>
          <a:prstGeom prst="rect">
            <a:avLst/>
          </a:prstGeom>
          <a:noFill/>
        </p:spPr>
        <p:txBody>
          <a:bodyPr wrap="square" rtlCol="0">
            <a:spAutoFit/>
          </a:bodyPr>
          <a:lstStyle/>
          <a:p>
            <a:pPr marL="285750" indent="-285750">
              <a:buFont typeface="Wingdings" panose="05000000000000000000" pitchFamily="2" charset="2"/>
              <a:buChar char="v"/>
            </a:pPr>
            <a:r>
              <a:rPr lang="en-US" dirty="0">
                <a:latin typeface="Arial" panose="020B0604020202020204" pitchFamily="34" charset="0"/>
                <a:cs typeface="Arial" panose="020B0604020202020204" pitchFamily="34" charset="0"/>
              </a:rPr>
              <a:t>This research was funded by the National Natural Science Foundation of China and the Natural Science Foundation of Jiangxi Province.</a:t>
            </a:r>
          </a:p>
          <a:p>
            <a:pPr marL="285750" indent="-285750">
              <a:buFont typeface="Wingdings" panose="05000000000000000000" pitchFamily="2" charset="2"/>
              <a:buChar char="v"/>
            </a:pPr>
            <a:endParaRPr lang="en-US" dirty="0">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v"/>
            </a:pPr>
            <a:r>
              <a:rPr lang="en-US" dirty="0">
                <a:solidFill>
                  <a:srgbClr val="000000"/>
                </a:solidFill>
                <a:latin typeface="Arial" panose="020B0604020202020204" pitchFamily="34" charset="0"/>
                <a:cs typeface="Arial" panose="020B0604020202020204" pitchFamily="34" charset="0"/>
              </a:rPr>
              <a:t>Many Thanks to my parents for their love and support.</a:t>
            </a:r>
            <a:endParaRPr lang="en-US" b="0" i="0" dirty="0">
              <a:solidFill>
                <a:srgbClr val="000000"/>
              </a:solidFill>
              <a:effectLst/>
              <a:latin typeface="Arial" panose="020B0604020202020204" pitchFamily="34" charset="0"/>
              <a:cs typeface="Arial" panose="020B0604020202020204" pitchFamily="34" charset="0"/>
            </a:endParaRPr>
          </a:p>
          <a:p>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082A03F8-F427-A1AE-C76A-DFFE4B63CE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09590658"/>
      </p:ext>
    </p:extLst>
  </p:cSld>
  <p:clrMapOvr>
    <a:masterClrMapping/>
  </p:clrMapOvr>
  <mc:AlternateContent xmlns:mc="http://schemas.openxmlformats.org/markup-compatibility/2006" xmlns:p14="http://schemas.microsoft.com/office/powerpoint/2010/main">
    <mc:Choice Requires="p14">
      <p:transition spd="slow" p14:dur="2000" advTm="27349"/>
    </mc:Choice>
    <mc:Fallback xmlns="">
      <p:transition spd="slow" advTm="27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4820670" y="2888138"/>
            <a:ext cx="2550660" cy="1325563"/>
          </a:xfrm>
        </p:spPr>
        <p:txBody>
          <a:bodyPr>
            <a:normAutofit/>
          </a:bodyPr>
          <a:lstStyle/>
          <a:p>
            <a:r>
              <a:rPr lang="en-US" altLang="zh-CN" sz="2800" dirty="0">
                <a:latin typeface="Arial" panose="020B0604020202020204" pitchFamily="34" charset="0"/>
                <a:cs typeface="Arial" panose="020B0604020202020204" pitchFamily="34" charset="0"/>
              </a:rPr>
              <a:t>The end.</a:t>
            </a:r>
            <a:endParaRPr lang="zh-CN"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625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640B0-1389-407E-AC7C-A34C807D09AD}"/>
              </a:ext>
            </a:extLst>
          </p:cNvPr>
          <p:cNvSpPr>
            <a:spLocks noGrp="1"/>
          </p:cNvSpPr>
          <p:nvPr>
            <p:ph type="title"/>
          </p:nvPr>
        </p:nvSpPr>
        <p:spPr>
          <a:xfrm>
            <a:off x="4820670" y="2888138"/>
            <a:ext cx="2550660" cy="1325563"/>
          </a:xfrm>
        </p:spPr>
        <p:txBody>
          <a:bodyPr>
            <a:normAutofit/>
          </a:bodyPr>
          <a:lstStyle/>
          <a:p>
            <a:r>
              <a:rPr lang="en-US" altLang="zh-CN" sz="2800" dirty="0">
                <a:latin typeface="Arial" panose="020B0604020202020204" pitchFamily="34" charset="0"/>
                <a:cs typeface="Arial" panose="020B0604020202020204" pitchFamily="34" charset="0"/>
              </a:rPr>
              <a:t>Questions?</a:t>
            </a:r>
            <a:endParaRPr lang="zh-CN"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754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6039865" y="6585603"/>
            <a:ext cx="113030" cy="211454"/>
          </a:xfrm>
          <a:prstGeom prst="rect">
            <a:avLst/>
          </a:prstGeom>
        </p:spPr>
        <p:txBody>
          <a:bodyPr vert="horz" wrap="square" lIns="0" tIns="0" rIns="0" bIns="0" rtlCol="0">
            <a:spAutoFit/>
          </a:bodyPr>
          <a:lstStyle/>
          <a:p>
            <a:pPr>
              <a:lnSpc>
                <a:spcPts val="1614"/>
              </a:lnSpc>
            </a:pPr>
            <a:r>
              <a:rPr sz="1600" b="1" spc="-70" dirty="0">
                <a:solidFill>
                  <a:srgbClr val="001F5F"/>
                </a:solidFill>
                <a:latin typeface="Microsoft JhengHei"/>
                <a:cs typeface="Microsoft JhengHei"/>
              </a:rPr>
              <a:t>4</a:t>
            </a:r>
            <a:endParaRPr sz="1600">
              <a:latin typeface="Microsoft JhengHei"/>
              <a:cs typeface="Microsoft JhengHei"/>
            </a:endParaRPr>
          </a:p>
        </p:txBody>
      </p:sp>
      <p:pic>
        <p:nvPicPr>
          <p:cNvPr id="6" name="object 6"/>
          <p:cNvPicPr/>
          <p:nvPr/>
        </p:nvPicPr>
        <p:blipFill>
          <a:blip r:embed="rId5" cstate="print"/>
          <a:stretch>
            <a:fillRect/>
          </a:stretch>
        </p:blipFill>
        <p:spPr>
          <a:xfrm>
            <a:off x="445008" y="1031747"/>
            <a:ext cx="6541008" cy="5692140"/>
          </a:xfrm>
          <a:prstGeom prst="rect">
            <a:avLst/>
          </a:prstGeom>
        </p:spPr>
      </p:pic>
      <p:graphicFrame>
        <p:nvGraphicFramePr>
          <p:cNvPr id="7" name="object 7"/>
          <p:cNvGraphicFramePr>
            <a:graphicFrameLocks noGrp="1"/>
          </p:cNvGraphicFramePr>
          <p:nvPr/>
        </p:nvGraphicFramePr>
        <p:xfrm>
          <a:off x="430352" y="1017587"/>
          <a:ext cx="6540500" cy="5691307"/>
        </p:xfrm>
        <a:graphic>
          <a:graphicData uri="http://schemas.openxmlformats.org/drawingml/2006/table">
            <a:tbl>
              <a:tblPr firstRow="1" bandRow="1">
                <a:tableStyleId>{2D5ABB26-0587-4C30-8999-92F81FD0307C}</a:tableStyleId>
              </a:tblPr>
              <a:tblGrid>
                <a:gridCol w="327025">
                  <a:extLst>
                    <a:ext uri="{9D8B030D-6E8A-4147-A177-3AD203B41FA5}">
                      <a16:colId xmlns:a16="http://schemas.microsoft.com/office/drawing/2014/main" val="20000"/>
                    </a:ext>
                  </a:extLst>
                </a:gridCol>
                <a:gridCol w="327025">
                  <a:extLst>
                    <a:ext uri="{9D8B030D-6E8A-4147-A177-3AD203B41FA5}">
                      <a16:colId xmlns:a16="http://schemas.microsoft.com/office/drawing/2014/main" val="20001"/>
                    </a:ext>
                  </a:extLst>
                </a:gridCol>
                <a:gridCol w="327025">
                  <a:extLst>
                    <a:ext uri="{9D8B030D-6E8A-4147-A177-3AD203B41FA5}">
                      <a16:colId xmlns:a16="http://schemas.microsoft.com/office/drawing/2014/main" val="20002"/>
                    </a:ext>
                  </a:extLst>
                </a:gridCol>
                <a:gridCol w="327025">
                  <a:extLst>
                    <a:ext uri="{9D8B030D-6E8A-4147-A177-3AD203B41FA5}">
                      <a16:colId xmlns:a16="http://schemas.microsoft.com/office/drawing/2014/main" val="20003"/>
                    </a:ext>
                  </a:extLst>
                </a:gridCol>
                <a:gridCol w="327025">
                  <a:extLst>
                    <a:ext uri="{9D8B030D-6E8A-4147-A177-3AD203B41FA5}">
                      <a16:colId xmlns:a16="http://schemas.microsoft.com/office/drawing/2014/main" val="20004"/>
                    </a:ext>
                  </a:extLst>
                </a:gridCol>
                <a:gridCol w="327025">
                  <a:extLst>
                    <a:ext uri="{9D8B030D-6E8A-4147-A177-3AD203B41FA5}">
                      <a16:colId xmlns:a16="http://schemas.microsoft.com/office/drawing/2014/main" val="20005"/>
                    </a:ext>
                  </a:extLst>
                </a:gridCol>
                <a:gridCol w="327025">
                  <a:extLst>
                    <a:ext uri="{9D8B030D-6E8A-4147-A177-3AD203B41FA5}">
                      <a16:colId xmlns:a16="http://schemas.microsoft.com/office/drawing/2014/main" val="20006"/>
                    </a:ext>
                  </a:extLst>
                </a:gridCol>
                <a:gridCol w="327025">
                  <a:extLst>
                    <a:ext uri="{9D8B030D-6E8A-4147-A177-3AD203B41FA5}">
                      <a16:colId xmlns:a16="http://schemas.microsoft.com/office/drawing/2014/main" val="20007"/>
                    </a:ext>
                  </a:extLst>
                </a:gridCol>
                <a:gridCol w="327025">
                  <a:extLst>
                    <a:ext uri="{9D8B030D-6E8A-4147-A177-3AD203B41FA5}">
                      <a16:colId xmlns:a16="http://schemas.microsoft.com/office/drawing/2014/main" val="20008"/>
                    </a:ext>
                  </a:extLst>
                </a:gridCol>
                <a:gridCol w="327025">
                  <a:extLst>
                    <a:ext uri="{9D8B030D-6E8A-4147-A177-3AD203B41FA5}">
                      <a16:colId xmlns:a16="http://schemas.microsoft.com/office/drawing/2014/main" val="20009"/>
                    </a:ext>
                  </a:extLst>
                </a:gridCol>
                <a:gridCol w="327025">
                  <a:extLst>
                    <a:ext uri="{9D8B030D-6E8A-4147-A177-3AD203B41FA5}">
                      <a16:colId xmlns:a16="http://schemas.microsoft.com/office/drawing/2014/main" val="20010"/>
                    </a:ext>
                  </a:extLst>
                </a:gridCol>
                <a:gridCol w="327025">
                  <a:extLst>
                    <a:ext uri="{9D8B030D-6E8A-4147-A177-3AD203B41FA5}">
                      <a16:colId xmlns:a16="http://schemas.microsoft.com/office/drawing/2014/main" val="20011"/>
                    </a:ext>
                  </a:extLst>
                </a:gridCol>
                <a:gridCol w="327025">
                  <a:extLst>
                    <a:ext uri="{9D8B030D-6E8A-4147-A177-3AD203B41FA5}">
                      <a16:colId xmlns:a16="http://schemas.microsoft.com/office/drawing/2014/main" val="20012"/>
                    </a:ext>
                  </a:extLst>
                </a:gridCol>
                <a:gridCol w="327025">
                  <a:extLst>
                    <a:ext uri="{9D8B030D-6E8A-4147-A177-3AD203B41FA5}">
                      <a16:colId xmlns:a16="http://schemas.microsoft.com/office/drawing/2014/main" val="20013"/>
                    </a:ext>
                  </a:extLst>
                </a:gridCol>
                <a:gridCol w="327025">
                  <a:extLst>
                    <a:ext uri="{9D8B030D-6E8A-4147-A177-3AD203B41FA5}">
                      <a16:colId xmlns:a16="http://schemas.microsoft.com/office/drawing/2014/main" val="20014"/>
                    </a:ext>
                  </a:extLst>
                </a:gridCol>
                <a:gridCol w="327025">
                  <a:extLst>
                    <a:ext uri="{9D8B030D-6E8A-4147-A177-3AD203B41FA5}">
                      <a16:colId xmlns:a16="http://schemas.microsoft.com/office/drawing/2014/main" val="20015"/>
                    </a:ext>
                  </a:extLst>
                </a:gridCol>
                <a:gridCol w="327025">
                  <a:extLst>
                    <a:ext uri="{9D8B030D-6E8A-4147-A177-3AD203B41FA5}">
                      <a16:colId xmlns:a16="http://schemas.microsoft.com/office/drawing/2014/main" val="20016"/>
                    </a:ext>
                  </a:extLst>
                </a:gridCol>
                <a:gridCol w="327025">
                  <a:extLst>
                    <a:ext uri="{9D8B030D-6E8A-4147-A177-3AD203B41FA5}">
                      <a16:colId xmlns:a16="http://schemas.microsoft.com/office/drawing/2014/main" val="20017"/>
                    </a:ext>
                  </a:extLst>
                </a:gridCol>
                <a:gridCol w="327025">
                  <a:extLst>
                    <a:ext uri="{9D8B030D-6E8A-4147-A177-3AD203B41FA5}">
                      <a16:colId xmlns:a16="http://schemas.microsoft.com/office/drawing/2014/main" val="20018"/>
                    </a:ext>
                  </a:extLst>
                </a:gridCol>
                <a:gridCol w="327025">
                  <a:extLst>
                    <a:ext uri="{9D8B030D-6E8A-4147-A177-3AD203B41FA5}">
                      <a16:colId xmlns:a16="http://schemas.microsoft.com/office/drawing/2014/main" val="20019"/>
                    </a:ext>
                  </a:extLst>
                </a:gridCol>
              </a:tblGrid>
              <a:tr h="379475">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0"/>
                  </a:ext>
                </a:extLst>
              </a:tr>
              <a:tr h="379349">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1"/>
                  </a:ext>
                </a:extLst>
              </a:tr>
              <a:tr h="379475">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2"/>
                  </a:ext>
                </a:extLst>
              </a:tr>
              <a:tr h="379349">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3"/>
                  </a:ext>
                </a:extLst>
              </a:tr>
              <a:tr h="379475">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4"/>
                  </a:ext>
                </a:extLst>
              </a:tr>
              <a:tr h="379349">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5"/>
                  </a:ext>
                </a:extLst>
              </a:tr>
              <a:tr h="379475">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6"/>
                  </a:ext>
                </a:extLst>
              </a:tr>
              <a:tr h="379475">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7"/>
                  </a:ext>
                </a:extLst>
              </a:tr>
              <a:tr h="379349">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8"/>
                  </a:ext>
                </a:extLst>
              </a:tr>
              <a:tr h="379475">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09"/>
                  </a:ext>
                </a:extLst>
              </a:tr>
              <a:tr h="379349">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10"/>
                  </a:ext>
                </a:extLst>
              </a:tr>
              <a:tr h="379476">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11"/>
                  </a:ext>
                </a:extLst>
              </a:tr>
              <a:tr h="379399">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12"/>
                  </a:ext>
                </a:extLst>
              </a:tr>
              <a:tr h="379412">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13"/>
                  </a:ext>
                </a:extLst>
              </a:tr>
              <a:tr h="379425">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tc>
                  <a:txBody>
                    <a:bodyPr/>
                    <a:lstStyle/>
                    <a:p>
                      <a:pPr>
                        <a:lnSpc>
                          <a:spcPct val="100000"/>
                        </a:lnSpc>
                      </a:pPr>
                      <a:endParaRPr sz="2400" dirty="0">
                        <a:latin typeface="Times New Roman"/>
                        <a:cs typeface="Times New Roman"/>
                      </a:endParaRPr>
                    </a:p>
                  </a:txBody>
                  <a:tcPr marL="0" marR="0" marT="0" marB="0">
                    <a:lnL w="28575">
                      <a:solidFill>
                        <a:srgbClr val="0000FF"/>
                      </a:solidFill>
                      <a:prstDash val="solid"/>
                    </a:lnL>
                    <a:lnR w="28575">
                      <a:solidFill>
                        <a:srgbClr val="0000FF"/>
                      </a:solidFill>
                      <a:prstDash val="solid"/>
                    </a:lnR>
                    <a:lnT w="28575">
                      <a:solidFill>
                        <a:srgbClr val="0000FF"/>
                      </a:solidFill>
                      <a:prstDash val="solid"/>
                    </a:lnT>
                    <a:lnB w="28575">
                      <a:solidFill>
                        <a:srgbClr val="0000FF"/>
                      </a:solidFill>
                      <a:prstDash val="solid"/>
                    </a:lnB>
                  </a:tcPr>
                </a:tc>
                <a:extLst>
                  <a:ext uri="{0D108BD9-81ED-4DB2-BD59-A6C34878D82A}">
                    <a16:rowId xmlns:a16="http://schemas.microsoft.com/office/drawing/2014/main" val="10014"/>
                  </a:ext>
                </a:extLst>
              </a:tr>
            </a:tbl>
          </a:graphicData>
        </a:graphic>
      </p:graphicFrame>
      <p:grpSp>
        <p:nvGrpSpPr>
          <p:cNvPr id="8" name="object 8"/>
          <p:cNvGrpSpPr/>
          <p:nvPr/>
        </p:nvGrpSpPr>
        <p:grpSpPr>
          <a:xfrm>
            <a:off x="7196328" y="3348228"/>
            <a:ext cx="1073050" cy="1059180"/>
            <a:chOff x="7196328" y="3348228"/>
            <a:chExt cx="822960" cy="1059180"/>
          </a:xfrm>
        </p:grpSpPr>
        <p:sp>
          <p:nvSpPr>
            <p:cNvPr id="9" name="object 9"/>
            <p:cNvSpPr/>
            <p:nvPr/>
          </p:nvSpPr>
          <p:spPr>
            <a:xfrm>
              <a:off x="7202424" y="3354324"/>
              <a:ext cx="810895" cy="1047115"/>
            </a:xfrm>
            <a:custGeom>
              <a:avLst/>
              <a:gdLst/>
              <a:ahLst/>
              <a:cxnLst/>
              <a:rect l="l" t="t" r="r" b="b"/>
              <a:pathLst>
                <a:path w="810895" h="1047114">
                  <a:moveTo>
                    <a:pt x="405383" y="0"/>
                  </a:moveTo>
                  <a:lnTo>
                    <a:pt x="405383" y="261746"/>
                  </a:lnTo>
                  <a:lnTo>
                    <a:pt x="0" y="261746"/>
                  </a:lnTo>
                  <a:lnTo>
                    <a:pt x="0" y="785240"/>
                  </a:lnTo>
                  <a:lnTo>
                    <a:pt x="405383" y="785240"/>
                  </a:lnTo>
                  <a:lnTo>
                    <a:pt x="405383" y="1046988"/>
                  </a:lnTo>
                  <a:lnTo>
                    <a:pt x="810768" y="523494"/>
                  </a:lnTo>
                  <a:lnTo>
                    <a:pt x="405383" y="0"/>
                  </a:lnTo>
                  <a:close/>
                </a:path>
              </a:pathLst>
            </a:custGeom>
            <a:solidFill>
              <a:srgbClr val="00F8F1"/>
            </a:solidFill>
          </p:spPr>
          <p:txBody>
            <a:bodyPr wrap="square" lIns="0" tIns="0" rIns="0" bIns="0" rtlCol="0"/>
            <a:lstStyle/>
            <a:p>
              <a:endParaRPr/>
            </a:p>
          </p:txBody>
        </p:sp>
        <p:sp>
          <p:nvSpPr>
            <p:cNvPr id="10" name="object 10"/>
            <p:cNvSpPr/>
            <p:nvPr/>
          </p:nvSpPr>
          <p:spPr>
            <a:xfrm>
              <a:off x="7202424" y="3354324"/>
              <a:ext cx="810895" cy="1047115"/>
            </a:xfrm>
            <a:custGeom>
              <a:avLst/>
              <a:gdLst/>
              <a:ahLst/>
              <a:cxnLst/>
              <a:rect l="l" t="t" r="r" b="b"/>
              <a:pathLst>
                <a:path w="810895" h="1047114">
                  <a:moveTo>
                    <a:pt x="0" y="261746"/>
                  </a:moveTo>
                  <a:lnTo>
                    <a:pt x="405383" y="261746"/>
                  </a:lnTo>
                  <a:lnTo>
                    <a:pt x="405383" y="0"/>
                  </a:lnTo>
                  <a:lnTo>
                    <a:pt x="810768" y="523494"/>
                  </a:lnTo>
                  <a:lnTo>
                    <a:pt x="405383" y="1046988"/>
                  </a:lnTo>
                  <a:lnTo>
                    <a:pt x="405383" y="785240"/>
                  </a:lnTo>
                  <a:lnTo>
                    <a:pt x="0" y="785240"/>
                  </a:lnTo>
                  <a:lnTo>
                    <a:pt x="0" y="261746"/>
                  </a:lnTo>
                  <a:close/>
                </a:path>
              </a:pathLst>
            </a:custGeom>
            <a:ln w="12192">
              <a:solidFill>
                <a:srgbClr val="66FFFF"/>
              </a:solidFill>
            </a:ln>
          </p:spPr>
          <p:txBody>
            <a:bodyPr wrap="square" lIns="0" tIns="0" rIns="0" bIns="0" rtlCol="0"/>
            <a:lstStyle/>
            <a:p>
              <a:endParaRPr/>
            </a:p>
          </p:txBody>
        </p:sp>
      </p:grpSp>
      <p:pic>
        <p:nvPicPr>
          <p:cNvPr id="11" name="object 11"/>
          <p:cNvPicPr/>
          <p:nvPr/>
        </p:nvPicPr>
        <p:blipFill>
          <a:blip r:embed="rId6" cstate="print"/>
          <a:stretch>
            <a:fillRect/>
          </a:stretch>
        </p:blipFill>
        <p:spPr>
          <a:xfrm>
            <a:off x="8269378" y="2028501"/>
            <a:ext cx="3357862" cy="3358724"/>
          </a:xfrm>
          <a:prstGeom prst="rect">
            <a:avLst/>
          </a:prstGeom>
        </p:spPr>
      </p:pic>
      <p:sp>
        <p:nvSpPr>
          <p:cNvPr id="13" name="object 13"/>
          <p:cNvSpPr txBox="1">
            <a:spLocks noGrp="1"/>
          </p:cNvSpPr>
          <p:nvPr>
            <p:ph type="title"/>
          </p:nvPr>
        </p:nvSpPr>
        <p:spPr>
          <a:xfrm>
            <a:off x="445008" y="135242"/>
            <a:ext cx="4858411" cy="443070"/>
          </a:xfrm>
          <a:prstGeom prst="rect">
            <a:avLst/>
          </a:prstGeom>
        </p:spPr>
        <p:txBody>
          <a:bodyPr vert="horz" wrap="square" lIns="0" tIns="12065" rIns="0" bIns="0" rtlCol="0">
            <a:spAutoFit/>
          </a:bodyPr>
          <a:lstStyle/>
          <a:p>
            <a:pPr marL="12700">
              <a:lnSpc>
                <a:spcPct val="100000"/>
              </a:lnSpc>
              <a:spcBef>
                <a:spcPts val="95"/>
              </a:spcBef>
            </a:pPr>
            <a:r>
              <a:rPr lang="en-US" sz="2800" spc="-5" dirty="0">
                <a:latin typeface="Arial" panose="020B0604020202020204" pitchFamily="34" charset="0"/>
                <a:cs typeface="Arial" panose="020B0604020202020204" pitchFamily="34" charset="0"/>
              </a:rPr>
              <a:t>Traffic flow Data</a:t>
            </a:r>
            <a:endParaRPr sz="2800" dirty="0">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D0F74D28-9E97-48EE-9DAB-2555E151F061}"/>
              </a:ext>
            </a:extLst>
          </p:cNvPr>
          <p:cNvSpPr/>
          <p:nvPr/>
        </p:nvSpPr>
        <p:spPr>
          <a:xfrm>
            <a:off x="7767782" y="1194506"/>
            <a:ext cx="4542949" cy="584775"/>
          </a:xfrm>
          <a:prstGeom prst="rect">
            <a:avLst/>
          </a:prstGeom>
          <a:noFill/>
        </p:spPr>
        <p:txBody>
          <a:bodyPr wrap="square" lIns="91440" tIns="45720" rIns="91440" bIns="45720">
            <a:spAutoFit/>
          </a:bodyPr>
          <a:lstStyle/>
          <a:p>
            <a:pPr algn="ctr"/>
            <a:r>
              <a:rPr lang="en-US" altLang="zh-CN" sz="3200" b="0" cap="none" spc="0" dirty="0">
                <a:ln w="0"/>
                <a:solidFill>
                  <a:schemeClr val="tx1"/>
                </a:solidFill>
                <a:effectLst>
                  <a:outerShdw blurRad="38100" dist="19050" dir="2700000" algn="tl" rotWithShape="0">
                    <a:schemeClr val="dk1">
                      <a:alpha val="40000"/>
                    </a:schemeClr>
                  </a:outerShdw>
                </a:effectLst>
              </a:rPr>
              <a:t>2D matrix</a:t>
            </a:r>
            <a:endParaRPr lang="zh-CN" altLang="en-US" sz="3200" b="0" cap="none" spc="0" dirty="0">
              <a:ln w="0"/>
              <a:solidFill>
                <a:schemeClr val="tx1"/>
              </a:solidFill>
              <a:effectLst>
                <a:outerShdw blurRad="38100" dist="19050" dir="2700000" algn="tl" rotWithShape="0">
                  <a:schemeClr val="dk1">
                    <a:alpha val="40000"/>
                  </a:schemeClr>
                </a:outerShdw>
              </a:effectLst>
            </a:endParaRPr>
          </a:p>
        </p:txBody>
      </p:sp>
      <p:sp>
        <p:nvSpPr>
          <p:cNvPr id="15" name="文本框 14">
            <a:extLst>
              <a:ext uri="{FF2B5EF4-FFF2-40B4-BE49-F238E27FC236}">
                <a16:creationId xmlns:a16="http://schemas.microsoft.com/office/drawing/2014/main" id="{B5C5BC7A-EE59-421D-AB7A-C3C98CEDD9AB}"/>
              </a:ext>
            </a:extLst>
          </p:cNvPr>
          <p:cNvSpPr txBox="1"/>
          <p:nvPr/>
        </p:nvSpPr>
        <p:spPr>
          <a:xfrm>
            <a:off x="6093042" y="5976482"/>
            <a:ext cx="6098958" cy="923330"/>
          </a:xfrm>
          <a:prstGeom prst="rect">
            <a:avLst/>
          </a:prstGeom>
          <a:noFill/>
        </p:spPr>
        <p:txBody>
          <a:bodyPr wrap="square">
            <a:spAutoFit/>
          </a:bodyPr>
          <a:lstStyle/>
          <a:p>
            <a:pPr marL="1238250" lvl="2" indent="-311785">
              <a:lnSpc>
                <a:spcPct val="100000"/>
              </a:lnSpc>
              <a:spcBef>
                <a:spcPts val="1475"/>
              </a:spcBef>
              <a:buClr>
                <a:srgbClr val="00AF50"/>
              </a:buClr>
              <a:buFont typeface="Wingdings"/>
              <a:buChar char=""/>
              <a:tabLst>
                <a:tab pos="1238885" algn="l"/>
              </a:tabLst>
            </a:pPr>
            <a:r>
              <a:rPr lang="en-US" altLang="zh-CN" sz="1800" spc="-10" dirty="0">
                <a:latin typeface="Microsoft YaHei"/>
                <a:cs typeface="Microsoft YaHei"/>
              </a:rPr>
              <a:t>Divide a geographic area into raster areas that are equally spaced in length and width.</a:t>
            </a:r>
            <a:endParaRPr lang="zh-CN" altLang="en-US" sz="1800" dirty="0">
              <a:latin typeface="Microsoft YaHei"/>
              <a:cs typeface="Microsoft YaHei"/>
            </a:endParaRPr>
          </a:p>
        </p:txBody>
      </p:sp>
      <p:pic>
        <p:nvPicPr>
          <p:cNvPr id="2" name="Audio 1">
            <a:hlinkClick r:id="" action="ppaction://media"/>
            <a:extLst>
              <a:ext uri="{FF2B5EF4-FFF2-40B4-BE49-F238E27FC236}">
                <a16:creationId xmlns:a16="http://schemas.microsoft.com/office/drawing/2014/main" id="{BC29A6E6-B491-B439-348B-6ECCDF7562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6160369"/>
      </p:ext>
    </p:extLst>
  </p:cSld>
  <p:clrMapOvr>
    <a:masterClrMapping/>
  </p:clrMapOvr>
  <mc:AlternateContent xmlns:mc="http://schemas.openxmlformats.org/markup-compatibility/2006" xmlns:p14="http://schemas.microsoft.com/office/powerpoint/2010/main">
    <mc:Choice Requires="p14">
      <p:transition spd="slow" p14:dur="2000" advTm="5326"/>
    </mc:Choice>
    <mc:Fallback xmlns="">
      <p:transition spd="slow" advTm="5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a:spLocks noGrp="1"/>
          </p:cNvSpPr>
          <p:nvPr>
            <p:ph type="title"/>
          </p:nvPr>
        </p:nvSpPr>
        <p:spPr>
          <a:xfrm>
            <a:off x="445008" y="135242"/>
            <a:ext cx="4858411" cy="443070"/>
          </a:xfrm>
          <a:prstGeom prst="rect">
            <a:avLst/>
          </a:prstGeom>
        </p:spPr>
        <p:txBody>
          <a:bodyPr vert="horz" wrap="square" lIns="0" tIns="12065" rIns="0" bIns="0" rtlCol="0">
            <a:spAutoFit/>
          </a:bodyPr>
          <a:lstStyle/>
          <a:p>
            <a:pPr marL="12700">
              <a:lnSpc>
                <a:spcPct val="100000"/>
              </a:lnSpc>
              <a:spcBef>
                <a:spcPts val="95"/>
              </a:spcBef>
            </a:pPr>
            <a:r>
              <a:rPr lang="en-US" altLang="zh-CN" sz="2800" b="0" i="0" u="none" strike="noStrike" baseline="0" dirty="0">
                <a:latin typeface="Arial" panose="020B0604020202020204" pitchFamily="34" charset="0"/>
                <a:cs typeface="Arial" panose="020B0604020202020204" pitchFamily="34" charset="0"/>
              </a:rPr>
              <a:t>Crowd flows in a region</a:t>
            </a:r>
            <a:endParaRPr sz="2800" dirty="0">
              <a:latin typeface="Arial" panose="020B0604020202020204" pitchFamily="34" charset="0"/>
              <a:cs typeface="Arial" panose="020B0604020202020204" pitchFamily="34" charset="0"/>
            </a:endParaRPr>
          </a:p>
        </p:txBody>
      </p:sp>
      <p:pic>
        <p:nvPicPr>
          <p:cNvPr id="16" name="图片 16">
            <a:extLst>
              <a:ext uri="{FF2B5EF4-FFF2-40B4-BE49-F238E27FC236}">
                <a16:creationId xmlns:a16="http://schemas.microsoft.com/office/drawing/2014/main" id="{B55FEC78-8B10-1C86-46F6-DB79E577473A}"/>
              </a:ext>
            </a:extLst>
          </p:cNvPr>
          <p:cNvPicPr>
            <a:picLocks noChangeAspect="1"/>
          </p:cNvPicPr>
          <p:nvPr/>
        </p:nvPicPr>
        <p:blipFill>
          <a:blip r:embed="rId5"/>
          <a:stretch>
            <a:fillRect/>
          </a:stretch>
        </p:blipFill>
        <p:spPr>
          <a:xfrm>
            <a:off x="2669116" y="1257300"/>
            <a:ext cx="2437484" cy="1485900"/>
          </a:xfrm>
          <a:prstGeom prst="rect">
            <a:avLst/>
          </a:prstGeom>
        </p:spPr>
      </p:pic>
      <p:pic>
        <p:nvPicPr>
          <p:cNvPr id="17" name="图片 18">
            <a:extLst>
              <a:ext uri="{FF2B5EF4-FFF2-40B4-BE49-F238E27FC236}">
                <a16:creationId xmlns:a16="http://schemas.microsoft.com/office/drawing/2014/main" id="{CBA29870-EE76-82D5-5125-F4DB88D37165}"/>
              </a:ext>
            </a:extLst>
          </p:cNvPr>
          <p:cNvPicPr>
            <a:picLocks noChangeAspect="1"/>
          </p:cNvPicPr>
          <p:nvPr/>
        </p:nvPicPr>
        <p:blipFill>
          <a:blip r:embed="rId6"/>
          <a:stretch>
            <a:fillRect/>
          </a:stretch>
        </p:blipFill>
        <p:spPr>
          <a:xfrm>
            <a:off x="6810557" y="1257300"/>
            <a:ext cx="2437485" cy="1485901"/>
          </a:xfrm>
          <a:prstGeom prst="rect">
            <a:avLst/>
          </a:prstGeom>
        </p:spPr>
      </p:pic>
      <p:sp>
        <p:nvSpPr>
          <p:cNvPr id="19" name="文本框 22">
            <a:extLst>
              <a:ext uri="{FF2B5EF4-FFF2-40B4-BE49-F238E27FC236}">
                <a16:creationId xmlns:a16="http://schemas.microsoft.com/office/drawing/2014/main" id="{8A018DF3-2069-C39B-CD25-EFDC2E69220D}"/>
              </a:ext>
            </a:extLst>
          </p:cNvPr>
          <p:cNvSpPr txBox="1"/>
          <p:nvPr/>
        </p:nvSpPr>
        <p:spPr>
          <a:xfrm>
            <a:off x="1862378" y="4114800"/>
            <a:ext cx="8779496" cy="369332"/>
          </a:xfrm>
          <a:prstGeom prst="rect">
            <a:avLst/>
          </a:prstGeom>
          <a:noFill/>
        </p:spPr>
        <p:txBody>
          <a:bodyPr wrap="square">
            <a:spAutoFit/>
          </a:bodyPr>
          <a:lstStyle/>
          <a:p>
            <a:pPr algn="l"/>
            <a:r>
              <a:rPr lang="en-US" altLang="zh-CN" sz="1800" b="0" i="0" u="none" strike="noStrike" baseline="0" dirty="0">
                <a:latin typeface="Arial" panose="020B0604020202020204" pitchFamily="34" charset="0"/>
                <a:cs typeface="Arial" panose="020B0604020202020204" pitchFamily="34" charset="0"/>
              </a:rPr>
              <a:t>periodically record the number of people </a:t>
            </a:r>
            <a:r>
              <a:rPr lang="en-US" altLang="zh-CN" sz="1800" b="1" i="0" u="none" strike="noStrike" baseline="0" dirty="0">
                <a:latin typeface="Arial" panose="020B0604020202020204" pitchFamily="34" charset="0"/>
                <a:cs typeface="Arial" panose="020B0604020202020204" pitchFamily="34" charset="0"/>
              </a:rPr>
              <a:t>arriving</a:t>
            </a:r>
            <a:r>
              <a:rPr lang="en-US" altLang="zh-CN" sz="1800" b="0" i="0" u="none" strike="noStrike" baseline="0" dirty="0">
                <a:latin typeface="Arial" panose="020B0604020202020204" pitchFamily="34" charset="0"/>
                <a:cs typeface="Arial" panose="020B0604020202020204" pitchFamily="34" charset="0"/>
              </a:rPr>
              <a:t> at and </a:t>
            </a:r>
            <a:r>
              <a:rPr lang="en-US" altLang="zh-CN" sz="1800" b="1" i="0" u="none" strike="noStrike" baseline="0" dirty="0">
                <a:latin typeface="Arial" panose="020B0604020202020204" pitchFamily="34" charset="0"/>
                <a:cs typeface="Arial" panose="020B0604020202020204" pitchFamily="34" charset="0"/>
              </a:rPr>
              <a:t>departing</a:t>
            </a:r>
            <a:r>
              <a:rPr lang="en-US" altLang="zh-CN" sz="1800" b="0" i="0" u="none" strike="noStrike" baseline="0" dirty="0">
                <a:latin typeface="Arial" panose="020B0604020202020204" pitchFamily="34" charset="0"/>
                <a:cs typeface="Arial" panose="020B0604020202020204" pitchFamily="34" charset="0"/>
              </a:rPr>
              <a:t> from a location</a:t>
            </a:r>
            <a:endParaRPr lang="zh-CN" altLang="en-US"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C936A0F8-6BBF-C23D-F9DC-7581386BD4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9308319"/>
      </p:ext>
    </p:extLst>
  </p:cSld>
  <p:clrMapOvr>
    <a:masterClrMapping/>
  </p:clrMapOvr>
  <mc:AlternateContent xmlns:mc="http://schemas.openxmlformats.org/markup-compatibility/2006" xmlns:p14="http://schemas.microsoft.com/office/powerpoint/2010/main">
    <mc:Choice Requires="p14">
      <p:transition spd="slow" p14:dur="2000" advTm="26679"/>
    </mc:Choice>
    <mc:Fallback xmlns="">
      <p:transition spd="slow" advTm="26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12DDDA-1453-48DD-9826-4D5AB2907F00}"/>
              </a:ext>
            </a:extLst>
          </p:cNvPr>
          <p:cNvSpPr>
            <a:spLocks noGrp="1"/>
          </p:cNvSpPr>
          <p:nvPr>
            <p:ph type="title"/>
          </p:nvPr>
        </p:nvSpPr>
        <p:spPr>
          <a:xfrm>
            <a:off x="2709333" y="296333"/>
            <a:ext cx="6773334" cy="1325563"/>
          </a:xfrm>
        </p:spPr>
        <p:txBody>
          <a:bodyPr/>
          <a:lstStyle/>
          <a:p>
            <a:r>
              <a:rPr lang="en-US" altLang="zh-CN" b="1" dirty="0">
                <a:latin typeface="Arial" panose="020B0604020202020204" pitchFamily="34" charset="0"/>
                <a:cs typeface="Arial" panose="020B0604020202020204" pitchFamily="34" charset="0"/>
              </a:rPr>
              <a:t>Problem Formation</a:t>
            </a:r>
            <a:endParaRPr lang="zh-CN" altLang="en-US" b="1" dirty="0"/>
          </a:p>
        </p:txBody>
      </p:sp>
      <p:sp>
        <p:nvSpPr>
          <p:cNvPr id="5" name="文本框 4">
            <a:extLst>
              <a:ext uri="{FF2B5EF4-FFF2-40B4-BE49-F238E27FC236}">
                <a16:creationId xmlns:a16="http://schemas.microsoft.com/office/drawing/2014/main" id="{2F36BF06-CDAE-4BB8-AE18-A40361CFF381}"/>
              </a:ext>
            </a:extLst>
          </p:cNvPr>
          <p:cNvSpPr txBox="1"/>
          <p:nvPr/>
        </p:nvSpPr>
        <p:spPr>
          <a:xfrm>
            <a:off x="944033" y="1562664"/>
            <a:ext cx="10422467" cy="369332"/>
          </a:xfrm>
          <a:prstGeom prst="rect">
            <a:avLst/>
          </a:prstGeom>
          <a:noFill/>
        </p:spPr>
        <p:txBody>
          <a:bodyPr wrap="square">
            <a:spAutoFit/>
          </a:bodyPr>
          <a:lstStyle/>
          <a:p>
            <a:r>
              <a:rPr lang="en-US" altLang="zh-CN" dirty="0"/>
              <a:t>Given historical records, traffic flow prediction aims to predict the traffic flow in the future.</a:t>
            </a:r>
            <a:endParaRPr lang="zh-CN" altLang="en-US" dirty="0"/>
          </a:p>
        </p:txBody>
      </p:sp>
      <p:grpSp>
        <p:nvGrpSpPr>
          <p:cNvPr id="6" name="object 10">
            <a:extLst>
              <a:ext uri="{FF2B5EF4-FFF2-40B4-BE49-F238E27FC236}">
                <a16:creationId xmlns:a16="http://schemas.microsoft.com/office/drawing/2014/main" id="{ACCEDE0A-325B-4956-849D-D960C53DCE71}"/>
              </a:ext>
            </a:extLst>
          </p:cNvPr>
          <p:cNvGrpSpPr/>
          <p:nvPr/>
        </p:nvGrpSpPr>
        <p:grpSpPr>
          <a:xfrm>
            <a:off x="2742230" y="3154806"/>
            <a:ext cx="4759239" cy="2324354"/>
            <a:chOff x="8285225" y="3189732"/>
            <a:chExt cx="4759239" cy="2324354"/>
          </a:xfrm>
        </p:grpSpPr>
        <p:pic>
          <p:nvPicPr>
            <p:cNvPr id="7" name="object 11">
              <a:extLst>
                <a:ext uri="{FF2B5EF4-FFF2-40B4-BE49-F238E27FC236}">
                  <a16:creationId xmlns:a16="http://schemas.microsoft.com/office/drawing/2014/main" id="{881FCA3B-4E40-431B-A7F0-AF46D40B4BAB}"/>
                </a:ext>
              </a:extLst>
            </p:cNvPr>
            <p:cNvPicPr/>
            <p:nvPr/>
          </p:nvPicPr>
          <p:blipFill>
            <a:blip r:embed="rId5" cstate="print"/>
            <a:stretch>
              <a:fillRect/>
            </a:stretch>
          </p:blipFill>
          <p:spPr>
            <a:xfrm>
              <a:off x="8293608" y="3189732"/>
              <a:ext cx="831354" cy="2184654"/>
            </a:xfrm>
            <a:prstGeom prst="rect">
              <a:avLst/>
            </a:prstGeom>
          </p:spPr>
        </p:pic>
        <p:pic>
          <p:nvPicPr>
            <p:cNvPr id="8" name="object 12">
              <a:extLst>
                <a:ext uri="{FF2B5EF4-FFF2-40B4-BE49-F238E27FC236}">
                  <a16:creationId xmlns:a16="http://schemas.microsoft.com/office/drawing/2014/main" id="{0CD40758-44CD-4882-A0C9-5DF372C2A84B}"/>
                </a:ext>
              </a:extLst>
            </p:cNvPr>
            <p:cNvPicPr/>
            <p:nvPr/>
          </p:nvPicPr>
          <p:blipFill>
            <a:blip r:embed="rId5" cstate="print"/>
            <a:stretch>
              <a:fillRect/>
            </a:stretch>
          </p:blipFill>
          <p:spPr>
            <a:xfrm>
              <a:off x="8987028" y="3189732"/>
              <a:ext cx="831354" cy="2184654"/>
            </a:xfrm>
            <a:prstGeom prst="rect">
              <a:avLst/>
            </a:prstGeom>
          </p:spPr>
        </p:pic>
        <p:pic>
          <p:nvPicPr>
            <p:cNvPr id="9" name="object 13">
              <a:extLst>
                <a:ext uri="{FF2B5EF4-FFF2-40B4-BE49-F238E27FC236}">
                  <a16:creationId xmlns:a16="http://schemas.microsoft.com/office/drawing/2014/main" id="{955FA7B0-32F9-4A9B-964D-6A9CCE662D5F}"/>
                </a:ext>
              </a:extLst>
            </p:cNvPr>
            <p:cNvPicPr/>
            <p:nvPr/>
          </p:nvPicPr>
          <p:blipFill>
            <a:blip r:embed="rId5" cstate="print"/>
            <a:stretch>
              <a:fillRect/>
            </a:stretch>
          </p:blipFill>
          <p:spPr>
            <a:xfrm>
              <a:off x="9680448" y="3189732"/>
              <a:ext cx="831354" cy="2184654"/>
            </a:xfrm>
            <a:prstGeom prst="rect">
              <a:avLst/>
            </a:prstGeom>
          </p:spPr>
        </p:pic>
        <p:pic>
          <p:nvPicPr>
            <p:cNvPr id="10" name="object 14">
              <a:extLst>
                <a:ext uri="{FF2B5EF4-FFF2-40B4-BE49-F238E27FC236}">
                  <a16:creationId xmlns:a16="http://schemas.microsoft.com/office/drawing/2014/main" id="{11EE4A33-0058-44A6-9FB6-4D2A3EBDE069}"/>
                </a:ext>
              </a:extLst>
            </p:cNvPr>
            <p:cNvPicPr/>
            <p:nvPr/>
          </p:nvPicPr>
          <p:blipFill>
            <a:blip r:embed="rId5" cstate="print"/>
            <a:stretch>
              <a:fillRect/>
            </a:stretch>
          </p:blipFill>
          <p:spPr>
            <a:xfrm>
              <a:off x="10373868" y="3189732"/>
              <a:ext cx="831354" cy="2184654"/>
            </a:xfrm>
            <a:prstGeom prst="rect">
              <a:avLst/>
            </a:prstGeom>
          </p:spPr>
        </p:pic>
        <p:pic>
          <p:nvPicPr>
            <p:cNvPr id="11" name="object 15">
              <a:extLst>
                <a:ext uri="{FF2B5EF4-FFF2-40B4-BE49-F238E27FC236}">
                  <a16:creationId xmlns:a16="http://schemas.microsoft.com/office/drawing/2014/main" id="{9D3F4993-7569-4EAB-8E49-B25867A15198}"/>
                </a:ext>
              </a:extLst>
            </p:cNvPr>
            <p:cNvPicPr/>
            <p:nvPr/>
          </p:nvPicPr>
          <p:blipFill>
            <a:blip r:embed="rId5" cstate="print"/>
            <a:stretch>
              <a:fillRect/>
            </a:stretch>
          </p:blipFill>
          <p:spPr>
            <a:xfrm>
              <a:off x="11067288" y="3189732"/>
              <a:ext cx="831354" cy="2184654"/>
            </a:xfrm>
            <a:prstGeom prst="rect">
              <a:avLst/>
            </a:prstGeom>
          </p:spPr>
        </p:pic>
        <p:sp>
          <p:nvSpPr>
            <p:cNvPr id="12" name="object 16">
              <a:extLst>
                <a:ext uri="{FF2B5EF4-FFF2-40B4-BE49-F238E27FC236}">
                  <a16:creationId xmlns:a16="http://schemas.microsoft.com/office/drawing/2014/main" id="{EE76707A-5C0C-4706-837A-2F57FEB6E536}"/>
                </a:ext>
              </a:extLst>
            </p:cNvPr>
            <p:cNvSpPr/>
            <p:nvPr/>
          </p:nvSpPr>
          <p:spPr>
            <a:xfrm>
              <a:off x="8285225" y="5367587"/>
              <a:ext cx="4759239" cy="146499"/>
            </a:xfrm>
            <a:custGeom>
              <a:avLst/>
              <a:gdLst/>
              <a:ahLst/>
              <a:cxnLst/>
              <a:rect l="l" t="t" r="r" b="b"/>
              <a:pathLst>
                <a:path w="3418204" h="127000">
                  <a:moveTo>
                    <a:pt x="3290697" y="0"/>
                  </a:moveTo>
                  <a:lnTo>
                    <a:pt x="3290697" y="127000"/>
                  </a:lnTo>
                  <a:lnTo>
                    <a:pt x="3397885" y="73405"/>
                  </a:lnTo>
                  <a:lnTo>
                    <a:pt x="3303397" y="73405"/>
                  </a:lnTo>
                  <a:lnTo>
                    <a:pt x="3303397" y="53593"/>
                  </a:lnTo>
                  <a:lnTo>
                    <a:pt x="3397884" y="53593"/>
                  </a:lnTo>
                  <a:lnTo>
                    <a:pt x="3290697" y="0"/>
                  </a:lnTo>
                  <a:close/>
                </a:path>
                <a:path w="3418204" h="127000">
                  <a:moveTo>
                    <a:pt x="3290697" y="53593"/>
                  </a:moveTo>
                  <a:lnTo>
                    <a:pt x="0" y="53593"/>
                  </a:lnTo>
                  <a:lnTo>
                    <a:pt x="0" y="73405"/>
                  </a:lnTo>
                  <a:lnTo>
                    <a:pt x="3290697" y="73405"/>
                  </a:lnTo>
                  <a:lnTo>
                    <a:pt x="3290697" y="53593"/>
                  </a:lnTo>
                  <a:close/>
                </a:path>
                <a:path w="3418204" h="127000">
                  <a:moveTo>
                    <a:pt x="3397884" y="53593"/>
                  </a:moveTo>
                  <a:lnTo>
                    <a:pt x="3303397" y="53593"/>
                  </a:lnTo>
                  <a:lnTo>
                    <a:pt x="3303397" y="73405"/>
                  </a:lnTo>
                  <a:lnTo>
                    <a:pt x="3397885" y="73405"/>
                  </a:lnTo>
                  <a:lnTo>
                    <a:pt x="3417697" y="63500"/>
                  </a:lnTo>
                  <a:lnTo>
                    <a:pt x="3397884" y="53593"/>
                  </a:lnTo>
                  <a:close/>
                </a:path>
              </a:pathLst>
            </a:custGeom>
            <a:solidFill>
              <a:srgbClr val="0000FF"/>
            </a:solidFill>
          </p:spPr>
          <p:txBody>
            <a:bodyPr wrap="square" lIns="0" tIns="0" rIns="0" bIns="0" rtlCol="0"/>
            <a:lstStyle/>
            <a:p>
              <a:endParaRPr/>
            </a:p>
          </p:txBody>
        </p:sp>
      </p:grpSp>
      <p:sp>
        <p:nvSpPr>
          <p:cNvPr id="13" name="object 17">
            <a:extLst>
              <a:ext uri="{FF2B5EF4-FFF2-40B4-BE49-F238E27FC236}">
                <a16:creationId xmlns:a16="http://schemas.microsoft.com/office/drawing/2014/main" id="{AFD15AC3-4840-4D62-8080-8CD8518CE9F1}"/>
              </a:ext>
            </a:extLst>
          </p:cNvPr>
          <p:cNvSpPr txBox="1"/>
          <p:nvPr/>
        </p:nvSpPr>
        <p:spPr>
          <a:xfrm>
            <a:off x="7247046" y="5105527"/>
            <a:ext cx="118110" cy="330835"/>
          </a:xfrm>
          <a:prstGeom prst="rect">
            <a:avLst/>
          </a:prstGeom>
        </p:spPr>
        <p:txBody>
          <a:bodyPr vert="horz" wrap="square" lIns="0" tIns="12700" rIns="0" bIns="0" rtlCol="0">
            <a:spAutoFit/>
          </a:bodyPr>
          <a:lstStyle/>
          <a:p>
            <a:pPr marL="12700">
              <a:lnSpc>
                <a:spcPct val="100000"/>
              </a:lnSpc>
              <a:spcBef>
                <a:spcPts val="100"/>
              </a:spcBef>
            </a:pPr>
            <a:r>
              <a:rPr sz="2000" b="1" i="1" dirty="0">
                <a:solidFill>
                  <a:srgbClr val="0000FF"/>
                </a:solidFill>
                <a:latin typeface="Cambria"/>
                <a:cs typeface="Cambria"/>
              </a:rPr>
              <a:t>t</a:t>
            </a:r>
            <a:endParaRPr sz="2000">
              <a:latin typeface="Cambria"/>
              <a:cs typeface="Cambria"/>
            </a:endParaRPr>
          </a:p>
        </p:txBody>
      </p:sp>
      <p:sp>
        <p:nvSpPr>
          <p:cNvPr id="14" name="object 20">
            <a:extLst>
              <a:ext uri="{FF2B5EF4-FFF2-40B4-BE49-F238E27FC236}">
                <a16:creationId xmlns:a16="http://schemas.microsoft.com/office/drawing/2014/main" id="{ED35FBE5-6924-4FBC-8FDD-EFDFCA7D3051}"/>
              </a:ext>
            </a:extLst>
          </p:cNvPr>
          <p:cNvSpPr/>
          <p:nvPr/>
        </p:nvSpPr>
        <p:spPr>
          <a:xfrm>
            <a:off x="3166290" y="5468937"/>
            <a:ext cx="2611120" cy="411480"/>
          </a:xfrm>
          <a:custGeom>
            <a:avLst/>
            <a:gdLst/>
            <a:ahLst/>
            <a:cxnLst/>
            <a:rect l="l" t="t" r="r" b="b"/>
            <a:pathLst>
              <a:path w="2611120" h="411479">
                <a:moveTo>
                  <a:pt x="2610612" y="0"/>
                </a:moveTo>
                <a:lnTo>
                  <a:pt x="2604970" y="47174"/>
                </a:lnTo>
                <a:lnTo>
                  <a:pt x="2588901" y="90479"/>
                </a:lnTo>
                <a:lnTo>
                  <a:pt x="2563685" y="128679"/>
                </a:lnTo>
                <a:lnTo>
                  <a:pt x="2530605" y="160541"/>
                </a:lnTo>
                <a:lnTo>
                  <a:pt x="2490943" y="184828"/>
                </a:lnTo>
                <a:lnTo>
                  <a:pt x="2445980" y="200306"/>
                </a:lnTo>
                <a:lnTo>
                  <a:pt x="2396998" y="205740"/>
                </a:lnTo>
                <a:lnTo>
                  <a:pt x="1518920" y="205740"/>
                </a:lnTo>
                <a:lnTo>
                  <a:pt x="1469937" y="211173"/>
                </a:lnTo>
                <a:lnTo>
                  <a:pt x="1424974" y="226651"/>
                </a:lnTo>
                <a:lnTo>
                  <a:pt x="1385312" y="250938"/>
                </a:lnTo>
                <a:lnTo>
                  <a:pt x="1352232" y="282800"/>
                </a:lnTo>
                <a:lnTo>
                  <a:pt x="1327016" y="321000"/>
                </a:lnTo>
                <a:lnTo>
                  <a:pt x="1310947" y="364305"/>
                </a:lnTo>
                <a:lnTo>
                  <a:pt x="1305305" y="411480"/>
                </a:lnTo>
                <a:lnTo>
                  <a:pt x="1299664" y="364305"/>
                </a:lnTo>
                <a:lnTo>
                  <a:pt x="1283595" y="321000"/>
                </a:lnTo>
                <a:lnTo>
                  <a:pt x="1258379" y="282800"/>
                </a:lnTo>
                <a:lnTo>
                  <a:pt x="1225299" y="250938"/>
                </a:lnTo>
                <a:lnTo>
                  <a:pt x="1185637" y="226651"/>
                </a:lnTo>
                <a:lnTo>
                  <a:pt x="1140674" y="211173"/>
                </a:lnTo>
                <a:lnTo>
                  <a:pt x="1091692" y="205740"/>
                </a:lnTo>
                <a:lnTo>
                  <a:pt x="213614" y="205740"/>
                </a:lnTo>
                <a:lnTo>
                  <a:pt x="164631" y="200306"/>
                </a:lnTo>
                <a:lnTo>
                  <a:pt x="119668" y="184828"/>
                </a:lnTo>
                <a:lnTo>
                  <a:pt x="80006" y="160541"/>
                </a:lnTo>
                <a:lnTo>
                  <a:pt x="46926" y="128679"/>
                </a:lnTo>
                <a:lnTo>
                  <a:pt x="21710" y="90479"/>
                </a:lnTo>
                <a:lnTo>
                  <a:pt x="5641" y="47174"/>
                </a:lnTo>
                <a:lnTo>
                  <a:pt x="0" y="0"/>
                </a:lnTo>
              </a:path>
            </a:pathLst>
          </a:custGeom>
          <a:ln w="19812">
            <a:solidFill>
              <a:srgbClr val="FF0000"/>
            </a:solidFill>
          </a:ln>
        </p:spPr>
        <p:txBody>
          <a:bodyPr wrap="square" lIns="0" tIns="0" rIns="0" bIns="0" rtlCol="0"/>
          <a:lstStyle/>
          <a:p>
            <a:endParaRPr/>
          </a:p>
        </p:txBody>
      </p:sp>
      <p:pic>
        <p:nvPicPr>
          <p:cNvPr id="15" name="object 21">
            <a:extLst>
              <a:ext uri="{FF2B5EF4-FFF2-40B4-BE49-F238E27FC236}">
                <a16:creationId xmlns:a16="http://schemas.microsoft.com/office/drawing/2014/main" id="{BAB80531-7609-432E-8F7B-B12DDB1A57F7}"/>
              </a:ext>
            </a:extLst>
          </p:cNvPr>
          <p:cNvPicPr/>
          <p:nvPr/>
        </p:nvPicPr>
        <p:blipFill>
          <a:blip r:embed="rId6" cstate="print"/>
          <a:stretch>
            <a:fillRect/>
          </a:stretch>
        </p:blipFill>
        <p:spPr>
          <a:xfrm>
            <a:off x="3392802" y="6049986"/>
            <a:ext cx="2233622" cy="305112"/>
          </a:xfrm>
          <a:prstGeom prst="rect">
            <a:avLst/>
          </a:prstGeom>
        </p:spPr>
      </p:pic>
      <p:pic>
        <p:nvPicPr>
          <p:cNvPr id="16" name="object 22">
            <a:extLst>
              <a:ext uri="{FF2B5EF4-FFF2-40B4-BE49-F238E27FC236}">
                <a16:creationId xmlns:a16="http://schemas.microsoft.com/office/drawing/2014/main" id="{A0A024F5-9618-4256-858E-CF0014BA0CC2}"/>
              </a:ext>
            </a:extLst>
          </p:cNvPr>
          <p:cNvPicPr/>
          <p:nvPr/>
        </p:nvPicPr>
        <p:blipFill>
          <a:blip r:embed="rId7" cstate="print"/>
          <a:stretch>
            <a:fillRect/>
          </a:stretch>
        </p:blipFill>
        <p:spPr>
          <a:xfrm>
            <a:off x="6478465" y="6099360"/>
            <a:ext cx="902207" cy="298039"/>
          </a:xfrm>
          <a:prstGeom prst="rect">
            <a:avLst/>
          </a:prstGeom>
        </p:spPr>
      </p:pic>
      <p:grpSp>
        <p:nvGrpSpPr>
          <p:cNvPr id="17" name="object 23">
            <a:extLst>
              <a:ext uri="{FF2B5EF4-FFF2-40B4-BE49-F238E27FC236}">
                <a16:creationId xmlns:a16="http://schemas.microsoft.com/office/drawing/2014/main" id="{FB09624F-1741-4C16-A22B-FAD9A1850C3C}"/>
              </a:ext>
            </a:extLst>
          </p:cNvPr>
          <p:cNvGrpSpPr/>
          <p:nvPr/>
        </p:nvGrpSpPr>
        <p:grpSpPr>
          <a:xfrm>
            <a:off x="6549309" y="3026664"/>
            <a:ext cx="840740" cy="2977515"/>
            <a:chOff x="11053571" y="3179064"/>
            <a:chExt cx="840740" cy="2977515"/>
          </a:xfrm>
        </p:grpSpPr>
        <p:sp>
          <p:nvSpPr>
            <p:cNvPr id="18" name="object 24">
              <a:extLst>
                <a:ext uri="{FF2B5EF4-FFF2-40B4-BE49-F238E27FC236}">
                  <a16:creationId xmlns:a16="http://schemas.microsoft.com/office/drawing/2014/main" id="{93EB34CF-FF54-4B9B-AD1E-F1DAF75337CC}"/>
                </a:ext>
              </a:extLst>
            </p:cNvPr>
            <p:cNvSpPr/>
            <p:nvPr/>
          </p:nvSpPr>
          <p:spPr>
            <a:xfrm>
              <a:off x="11413235" y="5086350"/>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B76FFD"/>
            </a:solidFill>
          </p:spPr>
          <p:txBody>
            <a:bodyPr wrap="square" lIns="0" tIns="0" rIns="0" bIns="0" rtlCol="0"/>
            <a:lstStyle/>
            <a:p>
              <a:endParaRPr/>
            </a:p>
          </p:txBody>
        </p:sp>
        <p:pic>
          <p:nvPicPr>
            <p:cNvPr id="19" name="object 25">
              <a:extLst>
                <a:ext uri="{FF2B5EF4-FFF2-40B4-BE49-F238E27FC236}">
                  <a16:creationId xmlns:a16="http://schemas.microsoft.com/office/drawing/2014/main" id="{328BB77F-EADF-48D5-93DD-9B8BC1DA9A97}"/>
                </a:ext>
              </a:extLst>
            </p:cNvPr>
            <p:cNvPicPr/>
            <p:nvPr/>
          </p:nvPicPr>
          <p:blipFill>
            <a:blip r:embed="rId8" cstate="print"/>
            <a:stretch>
              <a:fillRect/>
            </a:stretch>
          </p:blipFill>
          <p:spPr>
            <a:xfrm>
              <a:off x="11053571" y="3179064"/>
              <a:ext cx="840498" cy="2210562"/>
            </a:xfrm>
            <a:prstGeom prst="rect">
              <a:avLst/>
            </a:prstGeom>
          </p:spPr>
        </p:pic>
      </p:grpSp>
      <p:pic>
        <p:nvPicPr>
          <p:cNvPr id="4" name="Audio 3">
            <a:hlinkClick r:id="" action="ppaction://media"/>
            <a:extLst>
              <a:ext uri="{FF2B5EF4-FFF2-40B4-BE49-F238E27FC236}">
                <a16:creationId xmlns:a16="http://schemas.microsoft.com/office/drawing/2014/main" id="{8621A211-6DA5-C509-FF8E-7D288007C5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7919999"/>
      </p:ext>
    </p:extLst>
  </p:cSld>
  <p:clrMapOvr>
    <a:masterClrMapping/>
  </p:clrMapOvr>
  <mc:AlternateContent xmlns:mc="http://schemas.openxmlformats.org/markup-compatibility/2006" xmlns:p14="http://schemas.microsoft.com/office/powerpoint/2010/main">
    <mc:Choice Requires="p14">
      <p:transition spd="slow" p14:dur="2000" advTm="14412"/>
    </mc:Choice>
    <mc:Fallback xmlns="">
      <p:transition spd="slow" advTm="14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12DDDA-1453-48DD-9826-4D5AB2907F00}"/>
              </a:ext>
            </a:extLst>
          </p:cNvPr>
          <p:cNvSpPr>
            <a:spLocks noGrp="1"/>
          </p:cNvSpPr>
          <p:nvPr>
            <p:ph type="title"/>
          </p:nvPr>
        </p:nvSpPr>
        <p:spPr>
          <a:xfrm>
            <a:off x="2709333" y="296333"/>
            <a:ext cx="6773334" cy="1325563"/>
          </a:xfrm>
        </p:spPr>
        <p:txBody>
          <a:bodyPr/>
          <a:lstStyle/>
          <a:p>
            <a:r>
              <a:rPr lang="en-US" altLang="zh-CN" b="1" dirty="0">
                <a:latin typeface="Arial" panose="020B0604020202020204" pitchFamily="34" charset="0"/>
                <a:cs typeface="Arial" panose="020B0604020202020204" pitchFamily="34" charset="0"/>
              </a:rPr>
              <a:t>Problem Formation</a:t>
            </a:r>
            <a:endParaRPr lang="zh-CN" altLang="en-US" b="1" dirty="0"/>
          </a:p>
        </p:txBody>
      </p:sp>
      <p:grpSp>
        <p:nvGrpSpPr>
          <p:cNvPr id="6" name="object 10">
            <a:extLst>
              <a:ext uri="{FF2B5EF4-FFF2-40B4-BE49-F238E27FC236}">
                <a16:creationId xmlns:a16="http://schemas.microsoft.com/office/drawing/2014/main" id="{ACCEDE0A-325B-4956-849D-D960C53DCE71}"/>
              </a:ext>
            </a:extLst>
          </p:cNvPr>
          <p:cNvGrpSpPr/>
          <p:nvPr/>
        </p:nvGrpSpPr>
        <p:grpSpPr>
          <a:xfrm>
            <a:off x="1174683" y="3154806"/>
            <a:ext cx="4759239" cy="2324354"/>
            <a:chOff x="8285225" y="3189732"/>
            <a:chExt cx="4759239" cy="2324354"/>
          </a:xfrm>
        </p:grpSpPr>
        <p:pic>
          <p:nvPicPr>
            <p:cNvPr id="7" name="object 11">
              <a:extLst>
                <a:ext uri="{FF2B5EF4-FFF2-40B4-BE49-F238E27FC236}">
                  <a16:creationId xmlns:a16="http://schemas.microsoft.com/office/drawing/2014/main" id="{881FCA3B-4E40-431B-A7F0-AF46D40B4BAB}"/>
                </a:ext>
              </a:extLst>
            </p:cNvPr>
            <p:cNvPicPr/>
            <p:nvPr/>
          </p:nvPicPr>
          <p:blipFill>
            <a:blip r:embed="rId5" cstate="print"/>
            <a:stretch>
              <a:fillRect/>
            </a:stretch>
          </p:blipFill>
          <p:spPr>
            <a:xfrm>
              <a:off x="8293608" y="3189732"/>
              <a:ext cx="831354" cy="2184654"/>
            </a:xfrm>
            <a:prstGeom prst="rect">
              <a:avLst/>
            </a:prstGeom>
          </p:spPr>
        </p:pic>
        <p:pic>
          <p:nvPicPr>
            <p:cNvPr id="8" name="object 12">
              <a:extLst>
                <a:ext uri="{FF2B5EF4-FFF2-40B4-BE49-F238E27FC236}">
                  <a16:creationId xmlns:a16="http://schemas.microsoft.com/office/drawing/2014/main" id="{0CD40758-44CD-4882-A0C9-5DF372C2A84B}"/>
                </a:ext>
              </a:extLst>
            </p:cNvPr>
            <p:cNvPicPr/>
            <p:nvPr/>
          </p:nvPicPr>
          <p:blipFill>
            <a:blip r:embed="rId5" cstate="print"/>
            <a:stretch>
              <a:fillRect/>
            </a:stretch>
          </p:blipFill>
          <p:spPr>
            <a:xfrm>
              <a:off x="8987028" y="3189732"/>
              <a:ext cx="831354" cy="2184654"/>
            </a:xfrm>
            <a:prstGeom prst="rect">
              <a:avLst/>
            </a:prstGeom>
          </p:spPr>
        </p:pic>
        <p:pic>
          <p:nvPicPr>
            <p:cNvPr id="9" name="object 13">
              <a:extLst>
                <a:ext uri="{FF2B5EF4-FFF2-40B4-BE49-F238E27FC236}">
                  <a16:creationId xmlns:a16="http://schemas.microsoft.com/office/drawing/2014/main" id="{955FA7B0-32F9-4A9B-964D-6A9CCE662D5F}"/>
                </a:ext>
              </a:extLst>
            </p:cNvPr>
            <p:cNvPicPr/>
            <p:nvPr/>
          </p:nvPicPr>
          <p:blipFill>
            <a:blip r:embed="rId5" cstate="print"/>
            <a:stretch>
              <a:fillRect/>
            </a:stretch>
          </p:blipFill>
          <p:spPr>
            <a:xfrm>
              <a:off x="9680448" y="3189732"/>
              <a:ext cx="831354" cy="2184654"/>
            </a:xfrm>
            <a:prstGeom prst="rect">
              <a:avLst/>
            </a:prstGeom>
          </p:spPr>
        </p:pic>
        <p:pic>
          <p:nvPicPr>
            <p:cNvPr id="10" name="object 14">
              <a:extLst>
                <a:ext uri="{FF2B5EF4-FFF2-40B4-BE49-F238E27FC236}">
                  <a16:creationId xmlns:a16="http://schemas.microsoft.com/office/drawing/2014/main" id="{11EE4A33-0058-44A6-9FB6-4D2A3EBDE069}"/>
                </a:ext>
              </a:extLst>
            </p:cNvPr>
            <p:cNvPicPr/>
            <p:nvPr/>
          </p:nvPicPr>
          <p:blipFill>
            <a:blip r:embed="rId5" cstate="print"/>
            <a:stretch>
              <a:fillRect/>
            </a:stretch>
          </p:blipFill>
          <p:spPr>
            <a:xfrm>
              <a:off x="10373868" y="3189732"/>
              <a:ext cx="831354" cy="2184654"/>
            </a:xfrm>
            <a:prstGeom prst="rect">
              <a:avLst/>
            </a:prstGeom>
          </p:spPr>
        </p:pic>
        <p:pic>
          <p:nvPicPr>
            <p:cNvPr id="11" name="object 15">
              <a:extLst>
                <a:ext uri="{FF2B5EF4-FFF2-40B4-BE49-F238E27FC236}">
                  <a16:creationId xmlns:a16="http://schemas.microsoft.com/office/drawing/2014/main" id="{9D3F4993-7569-4EAB-8E49-B25867A15198}"/>
                </a:ext>
              </a:extLst>
            </p:cNvPr>
            <p:cNvPicPr/>
            <p:nvPr/>
          </p:nvPicPr>
          <p:blipFill>
            <a:blip r:embed="rId5" cstate="print"/>
            <a:stretch>
              <a:fillRect/>
            </a:stretch>
          </p:blipFill>
          <p:spPr>
            <a:xfrm>
              <a:off x="11067288" y="3189732"/>
              <a:ext cx="831354" cy="2184654"/>
            </a:xfrm>
            <a:prstGeom prst="rect">
              <a:avLst/>
            </a:prstGeom>
          </p:spPr>
        </p:pic>
        <p:sp>
          <p:nvSpPr>
            <p:cNvPr id="12" name="object 16">
              <a:extLst>
                <a:ext uri="{FF2B5EF4-FFF2-40B4-BE49-F238E27FC236}">
                  <a16:creationId xmlns:a16="http://schemas.microsoft.com/office/drawing/2014/main" id="{EE76707A-5C0C-4706-837A-2F57FEB6E536}"/>
                </a:ext>
              </a:extLst>
            </p:cNvPr>
            <p:cNvSpPr/>
            <p:nvPr/>
          </p:nvSpPr>
          <p:spPr>
            <a:xfrm>
              <a:off x="8285225" y="5367587"/>
              <a:ext cx="4759239" cy="146499"/>
            </a:xfrm>
            <a:custGeom>
              <a:avLst/>
              <a:gdLst/>
              <a:ahLst/>
              <a:cxnLst/>
              <a:rect l="l" t="t" r="r" b="b"/>
              <a:pathLst>
                <a:path w="3418204" h="127000">
                  <a:moveTo>
                    <a:pt x="3290697" y="0"/>
                  </a:moveTo>
                  <a:lnTo>
                    <a:pt x="3290697" y="127000"/>
                  </a:lnTo>
                  <a:lnTo>
                    <a:pt x="3397885" y="73405"/>
                  </a:lnTo>
                  <a:lnTo>
                    <a:pt x="3303397" y="73405"/>
                  </a:lnTo>
                  <a:lnTo>
                    <a:pt x="3303397" y="53593"/>
                  </a:lnTo>
                  <a:lnTo>
                    <a:pt x="3397884" y="53593"/>
                  </a:lnTo>
                  <a:lnTo>
                    <a:pt x="3290697" y="0"/>
                  </a:lnTo>
                  <a:close/>
                </a:path>
                <a:path w="3418204" h="127000">
                  <a:moveTo>
                    <a:pt x="3290697" y="53593"/>
                  </a:moveTo>
                  <a:lnTo>
                    <a:pt x="0" y="53593"/>
                  </a:lnTo>
                  <a:lnTo>
                    <a:pt x="0" y="73405"/>
                  </a:lnTo>
                  <a:lnTo>
                    <a:pt x="3290697" y="73405"/>
                  </a:lnTo>
                  <a:lnTo>
                    <a:pt x="3290697" y="53593"/>
                  </a:lnTo>
                  <a:close/>
                </a:path>
                <a:path w="3418204" h="127000">
                  <a:moveTo>
                    <a:pt x="3397884" y="53593"/>
                  </a:moveTo>
                  <a:lnTo>
                    <a:pt x="3303397" y="53593"/>
                  </a:lnTo>
                  <a:lnTo>
                    <a:pt x="3303397" y="73405"/>
                  </a:lnTo>
                  <a:lnTo>
                    <a:pt x="3397885" y="73405"/>
                  </a:lnTo>
                  <a:lnTo>
                    <a:pt x="3417697" y="63500"/>
                  </a:lnTo>
                  <a:lnTo>
                    <a:pt x="3397884" y="53593"/>
                  </a:lnTo>
                  <a:close/>
                </a:path>
              </a:pathLst>
            </a:custGeom>
            <a:solidFill>
              <a:srgbClr val="0000FF"/>
            </a:solidFill>
          </p:spPr>
          <p:txBody>
            <a:bodyPr wrap="square" lIns="0" tIns="0" rIns="0" bIns="0" rtlCol="0"/>
            <a:lstStyle/>
            <a:p>
              <a:endParaRPr/>
            </a:p>
          </p:txBody>
        </p:sp>
      </p:grpSp>
      <p:sp>
        <p:nvSpPr>
          <p:cNvPr id="13" name="object 17">
            <a:extLst>
              <a:ext uri="{FF2B5EF4-FFF2-40B4-BE49-F238E27FC236}">
                <a16:creationId xmlns:a16="http://schemas.microsoft.com/office/drawing/2014/main" id="{AFD15AC3-4840-4D62-8080-8CD8518CE9F1}"/>
              </a:ext>
            </a:extLst>
          </p:cNvPr>
          <p:cNvSpPr txBox="1"/>
          <p:nvPr/>
        </p:nvSpPr>
        <p:spPr>
          <a:xfrm>
            <a:off x="5679499" y="5105527"/>
            <a:ext cx="118110" cy="330835"/>
          </a:xfrm>
          <a:prstGeom prst="rect">
            <a:avLst/>
          </a:prstGeom>
        </p:spPr>
        <p:txBody>
          <a:bodyPr vert="horz" wrap="square" lIns="0" tIns="12700" rIns="0" bIns="0" rtlCol="0">
            <a:spAutoFit/>
          </a:bodyPr>
          <a:lstStyle/>
          <a:p>
            <a:pPr marL="12700">
              <a:lnSpc>
                <a:spcPct val="100000"/>
              </a:lnSpc>
              <a:spcBef>
                <a:spcPts val="100"/>
              </a:spcBef>
            </a:pPr>
            <a:r>
              <a:rPr sz="2000" b="1" i="1" dirty="0">
                <a:solidFill>
                  <a:srgbClr val="0000FF"/>
                </a:solidFill>
                <a:latin typeface="Cambria"/>
                <a:cs typeface="Cambria"/>
              </a:rPr>
              <a:t>t</a:t>
            </a:r>
            <a:endParaRPr sz="2000">
              <a:latin typeface="Cambria"/>
              <a:cs typeface="Cambria"/>
            </a:endParaRPr>
          </a:p>
        </p:txBody>
      </p:sp>
      <p:sp>
        <p:nvSpPr>
          <p:cNvPr id="14" name="object 20">
            <a:extLst>
              <a:ext uri="{FF2B5EF4-FFF2-40B4-BE49-F238E27FC236}">
                <a16:creationId xmlns:a16="http://schemas.microsoft.com/office/drawing/2014/main" id="{ED35FBE5-6924-4FBC-8FDD-EFDFCA7D3051}"/>
              </a:ext>
            </a:extLst>
          </p:cNvPr>
          <p:cNvSpPr/>
          <p:nvPr/>
        </p:nvSpPr>
        <p:spPr>
          <a:xfrm>
            <a:off x="1598743" y="5468937"/>
            <a:ext cx="2611120" cy="411480"/>
          </a:xfrm>
          <a:custGeom>
            <a:avLst/>
            <a:gdLst/>
            <a:ahLst/>
            <a:cxnLst/>
            <a:rect l="l" t="t" r="r" b="b"/>
            <a:pathLst>
              <a:path w="2611120" h="411479">
                <a:moveTo>
                  <a:pt x="2610612" y="0"/>
                </a:moveTo>
                <a:lnTo>
                  <a:pt x="2604970" y="47174"/>
                </a:lnTo>
                <a:lnTo>
                  <a:pt x="2588901" y="90479"/>
                </a:lnTo>
                <a:lnTo>
                  <a:pt x="2563685" y="128679"/>
                </a:lnTo>
                <a:lnTo>
                  <a:pt x="2530605" y="160541"/>
                </a:lnTo>
                <a:lnTo>
                  <a:pt x="2490943" y="184828"/>
                </a:lnTo>
                <a:lnTo>
                  <a:pt x="2445980" y="200306"/>
                </a:lnTo>
                <a:lnTo>
                  <a:pt x="2396998" y="205740"/>
                </a:lnTo>
                <a:lnTo>
                  <a:pt x="1518920" y="205740"/>
                </a:lnTo>
                <a:lnTo>
                  <a:pt x="1469937" y="211173"/>
                </a:lnTo>
                <a:lnTo>
                  <a:pt x="1424974" y="226651"/>
                </a:lnTo>
                <a:lnTo>
                  <a:pt x="1385312" y="250938"/>
                </a:lnTo>
                <a:lnTo>
                  <a:pt x="1352232" y="282800"/>
                </a:lnTo>
                <a:lnTo>
                  <a:pt x="1327016" y="321000"/>
                </a:lnTo>
                <a:lnTo>
                  <a:pt x="1310947" y="364305"/>
                </a:lnTo>
                <a:lnTo>
                  <a:pt x="1305305" y="411480"/>
                </a:lnTo>
                <a:lnTo>
                  <a:pt x="1299664" y="364305"/>
                </a:lnTo>
                <a:lnTo>
                  <a:pt x="1283595" y="321000"/>
                </a:lnTo>
                <a:lnTo>
                  <a:pt x="1258379" y="282800"/>
                </a:lnTo>
                <a:lnTo>
                  <a:pt x="1225299" y="250938"/>
                </a:lnTo>
                <a:lnTo>
                  <a:pt x="1185637" y="226651"/>
                </a:lnTo>
                <a:lnTo>
                  <a:pt x="1140674" y="211173"/>
                </a:lnTo>
                <a:lnTo>
                  <a:pt x="1091692" y="205740"/>
                </a:lnTo>
                <a:lnTo>
                  <a:pt x="213614" y="205740"/>
                </a:lnTo>
                <a:lnTo>
                  <a:pt x="164631" y="200306"/>
                </a:lnTo>
                <a:lnTo>
                  <a:pt x="119668" y="184828"/>
                </a:lnTo>
                <a:lnTo>
                  <a:pt x="80006" y="160541"/>
                </a:lnTo>
                <a:lnTo>
                  <a:pt x="46926" y="128679"/>
                </a:lnTo>
                <a:lnTo>
                  <a:pt x="21710" y="90479"/>
                </a:lnTo>
                <a:lnTo>
                  <a:pt x="5641" y="47174"/>
                </a:lnTo>
                <a:lnTo>
                  <a:pt x="0" y="0"/>
                </a:lnTo>
              </a:path>
            </a:pathLst>
          </a:custGeom>
          <a:ln w="19812">
            <a:solidFill>
              <a:srgbClr val="FF0000"/>
            </a:solidFill>
          </a:ln>
        </p:spPr>
        <p:txBody>
          <a:bodyPr wrap="square" lIns="0" tIns="0" rIns="0" bIns="0" rtlCol="0"/>
          <a:lstStyle/>
          <a:p>
            <a:endParaRPr/>
          </a:p>
        </p:txBody>
      </p:sp>
      <p:pic>
        <p:nvPicPr>
          <p:cNvPr id="15" name="object 21">
            <a:extLst>
              <a:ext uri="{FF2B5EF4-FFF2-40B4-BE49-F238E27FC236}">
                <a16:creationId xmlns:a16="http://schemas.microsoft.com/office/drawing/2014/main" id="{BAB80531-7609-432E-8F7B-B12DDB1A57F7}"/>
              </a:ext>
            </a:extLst>
          </p:cNvPr>
          <p:cNvPicPr/>
          <p:nvPr/>
        </p:nvPicPr>
        <p:blipFill>
          <a:blip r:embed="rId6" cstate="print"/>
          <a:stretch>
            <a:fillRect/>
          </a:stretch>
        </p:blipFill>
        <p:spPr>
          <a:xfrm>
            <a:off x="1825255" y="6049986"/>
            <a:ext cx="2233622" cy="305112"/>
          </a:xfrm>
          <a:prstGeom prst="rect">
            <a:avLst/>
          </a:prstGeom>
        </p:spPr>
      </p:pic>
      <p:pic>
        <p:nvPicPr>
          <p:cNvPr id="16" name="object 22">
            <a:extLst>
              <a:ext uri="{FF2B5EF4-FFF2-40B4-BE49-F238E27FC236}">
                <a16:creationId xmlns:a16="http://schemas.microsoft.com/office/drawing/2014/main" id="{A0A024F5-9618-4256-858E-CF0014BA0CC2}"/>
              </a:ext>
            </a:extLst>
          </p:cNvPr>
          <p:cNvPicPr/>
          <p:nvPr/>
        </p:nvPicPr>
        <p:blipFill>
          <a:blip r:embed="rId7" cstate="print"/>
          <a:stretch>
            <a:fillRect/>
          </a:stretch>
        </p:blipFill>
        <p:spPr>
          <a:xfrm>
            <a:off x="4910918" y="6099360"/>
            <a:ext cx="902207" cy="298039"/>
          </a:xfrm>
          <a:prstGeom prst="rect">
            <a:avLst/>
          </a:prstGeom>
        </p:spPr>
      </p:pic>
      <p:grpSp>
        <p:nvGrpSpPr>
          <p:cNvPr id="17" name="object 23">
            <a:extLst>
              <a:ext uri="{FF2B5EF4-FFF2-40B4-BE49-F238E27FC236}">
                <a16:creationId xmlns:a16="http://schemas.microsoft.com/office/drawing/2014/main" id="{FB09624F-1741-4C16-A22B-FAD9A1850C3C}"/>
              </a:ext>
            </a:extLst>
          </p:cNvPr>
          <p:cNvGrpSpPr/>
          <p:nvPr/>
        </p:nvGrpSpPr>
        <p:grpSpPr>
          <a:xfrm>
            <a:off x="4981762" y="3026664"/>
            <a:ext cx="840740" cy="2977515"/>
            <a:chOff x="11053571" y="3179064"/>
            <a:chExt cx="840740" cy="2977515"/>
          </a:xfrm>
        </p:grpSpPr>
        <p:sp>
          <p:nvSpPr>
            <p:cNvPr id="18" name="object 24">
              <a:extLst>
                <a:ext uri="{FF2B5EF4-FFF2-40B4-BE49-F238E27FC236}">
                  <a16:creationId xmlns:a16="http://schemas.microsoft.com/office/drawing/2014/main" id="{93EB34CF-FF54-4B9B-AD1E-F1DAF75337CC}"/>
                </a:ext>
              </a:extLst>
            </p:cNvPr>
            <p:cNvSpPr/>
            <p:nvPr/>
          </p:nvSpPr>
          <p:spPr>
            <a:xfrm>
              <a:off x="11413235" y="5086350"/>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B76FFD"/>
            </a:solidFill>
          </p:spPr>
          <p:txBody>
            <a:bodyPr wrap="square" lIns="0" tIns="0" rIns="0" bIns="0" rtlCol="0"/>
            <a:lstStyle/>
            <a:p>
              <a:endParaRPr/>
            </a:p>
          </p:txBody>
        </p:sp>
        <p:pic>
          <p:nvPicPr>
            <p:cNvPr id="19" name="object 25">
              <a:extLst>
                <a:ext uri="{FF2B5EF4-FFF2-40B4-BE49-F238E27FC236}">
                  <a16:creationId xmlns:a16="http://schemas.microsoft.com/office/drawing/2014/main" id="{328BB77F-EADF-48D5-93DD-9B8BC1DA9A97}"/>
                </a:ext>
              </a:extLst>
            </p:cNvPr>
            <p:cNvPicPr/>
            <p:nvPr/>
          </p:nvPicPr>
          <p:blipFill>
            <a:blip r:embed="rId8" cstate="print"/>
            <a:stretch>
              <a:fillRect/>
            </a:stretch>
          </p:blipFill>
          <p:spPr>
            <a:xfrm>
              <a:off x="11053571" y="3179064"/>
              <a:ext cx="840498" cy="2210562"/>
            </a:xfrm>
            <a:prstGeom prst="rect">
              <a:avLst/>
            </a:prstGeom>
          </p:spPr>
        </p:pic>
      </p:grpSp>
      <p:sp>
        <p:nvSpPr>
          <p:cNvPr id="21" name="文本框 19">
            <a:extLst>
              <a:ext uri="{FF2B5EF4-FFF2-40B4-BE49-F238E27FC236}">
                <a16:creationId xmlns:a16="http://schemas.microsoft.com/office/drawing/2014/main" id="{A382C63E-1190-045B-DC6D-EA34132D484A}"/>
              </a:ext>
            </a:extLst>
          </p:cNvPr>
          <p:cNvSpPr txBox="1"/>
          <p:nvPr/>
        </p:nvSpPr>
        <p:spPr>
          <a:xfrm>
            <a:off x="969392" y="1621896"/>
            <a:ext cx="10798420" cy="646331"/>
          </a:xfrm>
          <a:prstGeom prst="rect">
            <a:avLst/>
          </a:prstGeom>
          <a:noFill/>
        </p:spPr>
        <p:txBody>
          <a:bodyPr wrap="square">
            <a:spAutoFit/>
          </a:bodyPr>
          <a:lstStyle/>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Spatial dependencies. </a:t>
            </a:r>
            <a:r>
              <a:rPr lang="en-US" altLang="zh-CN" sz="1800" b="0" i="0" u="none" strike="noStrike" baseline="0" dirty="0">
                <a:latin typeface="Arial" panose="020B0604020202020204" pitchFamily="34" charset="0"/>
                <a:cs typeface="Arial" panose="020B0604020202020204" pitchFamily="34" charset="0"/>
              </a:rPr>
              <a:t>Traffic volume is influenced by its neighbors.</a:t>
            </a:r>
          </a:p>
          <a:p>
            <a:pPr marL="285750" indent="-285750">
              <a:buFont typeface="Arial" panose="020B0604020202020204" pitchFamily="34" charset="0"/>
              <a:buChar char="•"/>
            </a:pPr>
            <a:endParaRPr lang="en-US" altLang="zh-CN" sz="1800" b="0" i="0" u="none" strike="noStrike" baseline="0" dirty="0">
              <a:latin typeface="Arial" panose="020B0604020202020204" pitchFamily="34" charset="0"/>
              <a:cs typeface="Arial" panose="020B0604020202020204" pitchFamily="34" charset="0"/>
            </a:endParaRPr>
          </a:p>
        </p:txBody>
      </p:sp>
      <p:pic>
        <p:nvPicPr>
          <p:cNvPr id="24" name="object 25">
            <a:extLst>
              <a:ext uri="{FF2B5EF4-FFF2-40B4-BE49-F238E27FC236}">
                <a16:creationId xmlns:a16="http://schemas.microsoft.com/office/drawing/2014/main" id="{CD5A6D4F-B1B7-E452-A53F-59894775636C}"/>
              </a:ext>
            </a:extLst>
          </p:cNvPr>
          <p:cNvPicPr/>
          <p:nvPr/>
        </p:nvPicPr>
        <p:blipFill>
          <a:blip r:embed="rId8" cstate="print"/>
          <a:stretch>
            <a:fillRect/>
          </a:stretch>
        </p:blipFill>
        <p:spPr>
          <a:xfrm>
            <a:off x="6368602" y="2403120"/>
            <a:ext cx="1235589" cy="2850007"/>
          </a:xfrm>
          <a:prstGeom prst="rect">
            <a:avLst/>
          </a:prstGeom>
        </p:spPr>
      </p:pic>
      <p:cxnSp>
        <p:nvCxnSpPr>
          <p:cNvPr id="25" name="Straight Arrow Connector 24">
            <a:extLst>
              <a:ext uri="{FF2B5EF4-FFF2-40B4-BE49-F238E27FC236}">
                <a16:creationId xmlns:a16="http://schemas.microsoft.com/office/drawing/2014/main" id="{E13A4E40-4386-0CF1-12AC-639E93733DD2}"/>
              </a:ext>
            </a:extLst>
          </p:cNvPr>
          <p:cNvCxnSpPr/>
          <p:nvPr/>
        </p:nvCxnSpPr>
        <p:spPr>
          <a:xfrm>
            <a:off x="7100627" y="3802846"/>
            <a:ext cx="243840" cy="1443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F7FECCE-A6E1-0981-DD52-BB6F79BBB2A1}"/>
              </a:ext>
            </a:extLst>
          </p:cNvPr>
          <p:cNvCxnSpPr>
            <a:cxnSpLocks/>
          </p:cNvCxnSpPr>
          <p:nvPr/>
        </p:nvCxnSpPr>
        <p:spPr>
          <a:xfrm>
            <a:off x="7344467" y="3621002"/>
            <a:ext cx="0" cy="2540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F4ECBCD-3D86-89D1-279E-62B4F5101802}"/>
              </a:ext>
            </a:extLst>
          </p:cNvPr>
          <p:cNvCxnSpPr>
            <a:cxnSpLocks/>
          </p:cNvCxnSpPr>
          <p:nvPr/>
        </p:nvCxnSpPr>
        <p:spPr>
          <a:xfrm flipV="1">
            <a:off x="7100627" y="4065127"/>
            <a:ext cx="241175" cy="1110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ADABC8E-7AD0-36FB-2654-4E783558957F}"/>
              </a:ext>
            </a:extLst>
          </p:cNvPr>
          <p:cNvCxnSpPr>
            <a:cxnSpLocks/>
          </p:cNvCxnSpPr>
          <p:nvPr/>
        </p:nvCxnSpPr>
        <p:spPr>
          <a:xfrm flipV="1">
            <a:off x="7341802" y="4060758"/>
            <a:ext cx="60960" cy="3752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7563688-3DAF-EF34-E5BB-FE18E361D084}"/>
              </a:ext>
            </a:extLst>
          </p:cNvPr>
          <p:cNvCxnSpPr>
            <a:cxnSpLocks/>
          </p:cNvCxnSpPr>
          <p:nvPr/>
        </p:nvCxnSpPr>
        <p:spPr>
          <a:xfrm flipH="1">
            <a:off x="7402762" y="3748023"/>
            <a:ext cx="147767" cy="1992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0FC0C27B-C62F-11DC-AD0A-2CBF7B046E36}"/>
              </a:ext>
            </a:extLst>
          </p:cNvPr>
          <p:cNvSpPr/>
          <p:nvPr/>
        </p:nvSpPr>
        <p:spPr>
          <a:xfrm>
            <a:off x="7324384" y="3947243"/>
            <a:ext cx="60956" cy="109645"/>
          </a:xfrm>
          <a:prstGeom prst="ellipse">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DCE9FA0C-B1A8-3E3C-7598-97A8B2E1179E}"/>
              </a:ext>
            </a:extLst>
          </p:cNvPr>
          <p:cNvSpPr txBox="1"/>
          <p:nvPr/>
        </p:nvSpPr>
        <p:spPr>
          <a:xfrm>
            <a:off x="7861815" y="3880461"/>
            <a:ext cx="3321743" cy="369332"/>
          </a:xfrm>
          <a:prstGeom prst="rect">
            <a:avLst/>
          </a:prstGeom>
          <a:noFill/>
        </p:spPr>
        <p:txBody>
          <a:bodyPr wrap="none" rtlCol="0">
            <a:spAutoFit/>
          </a:bodyPr>
          <a:lstStyle/>
          <a:p>
            <a:r>
              <a:rPr lang="en-US" dirty="0"/>
              <a:t>Short-range spatial correlations</a:t>
            </a:r>
          </a:p>
        </p:txBody>
      </p:sp>
      <p:pic>
        <p:nvPicPr>
          <p:cNvPr id="43" name="Audio 42">
            <a:hlinkClick r:id="" action="ppaction://media"/>
            <a:extLst>
              <a:ext uri="{FF2B5EF4-FFF2-40B4-BE49-F238E27FC236}">
                <a16:creationId xmlns:a16="http://schemas.microsoft.com/office/drawing/2014/main" id="{DDF84A92-360E-F20E-7728-2B2433DE0A9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64673878"/>
      </p:ext>
    </p:extLst>
  </p:cSld>
  <p:clrMapOvr>
    <a:masterClrMapping/>
  </p:clrMapOvr>
  <mc:AlternateContent xmlns:mc="http://schemas.openxmlformats.org/markup-compatibility/2006" xmlns:p14="http://schemas.microsoft.com/office/powerpoint/2010/main">
    <mc:Choice Requires="p14">
      <p:transition spd="slow" p14:dur="2000" advTm="32657"/>
    </mc:Choice>
    <mc:Fallback xmlns="">
      <p:transition spd="slow" advTm="3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12DDDA-1453-48DD-9826-4D5AB2907F00}"/>
              </a:ext>
            </a:extLst>
          </p:cNvPr>
          <p:cNvSpPr>
            <a:spLocks noGrp="1"/>
          </p:cNvSpPr>
          <p:nvPr>
            <p:ph type="title"/>
          </p:nvPr>
        </p:nvSpPr>
        <p:spPr>
          <a:xfrm>
            <a:off x="2709333" y="296333"/>
            <a:ext cx="6773334" cy="1325563"/>
          </a:xfrm>
        </p:spPr>
        <p:txBody>
          <a:bodyPr/>
          <a:lstStyle/>
          <a:p>
            <a:r>
              <a:rPr lang="en-US" altLang="zh-CN" b="1" dirty="0">
                <a:latin typeface="Arial" panose="020B0604020202020204" pitchFamily="34" charset="0"/>
                <a:cs typeface="Arial" panose="020B0604020202020204" pitchFamily="34" charset="0"/>
              </a:rPr>
              <a:t>Problem Formation</a:t>
            </a:r>
            <a:endParaRPr lang="zh-CN" altLang="en-US" b="1" dirty="0"/>
          </a:p>
        </p:txBody>
      </p:sp>
      <p:grpSp>
        <p:nvGrpSpPr>
          <p:cNvPr id="6" name="object 10">
            <a:extLst>
              <a:ext uri="{FF2B5EF4-FFF2-40B4-BE49-F238E27FC236}">
                <a16:creationId xmlns:a16="http://schemas.microsoft.com/office/drawing/2014/main" id="{ACCEDE0A-325B-4956-849D-D960C53DCE71}"/>
              </a:ext>
            </a:extLst>
          </p:cNvPr>
          <p:cNvGrpSpPr/>
          <p:nvPr/>
        </p:nvGrpSpPr>
        <p:grpSpPr>
          <a:xfrm>
            <a:off x="990718" y="3197015"/>
            <a:ext cx="4759239" cy="2324354"/>
            <a:chOff x="8285225" y="3189732"/>
            <a:chExt cx="4759239" cy="2324354"/>
          </a:xfrm>
        </p:grpSpPr>
        <p:pic>
          <p:nvPicPr>
            <p:cNvPr id="7" name="object 11">
              <a:extLst>
                <a:ext uri="{FF2B5EF4-FFF2-40B4-BE49-F238E27FC236}">
                  <a16:creationId xmlns:a16="http://schemas.microsoft.com/office/drawing/2014/main" id="{881FCA3B-4E40-431B-A7F0-AF46D40B4BAB}"/>
                </a:ext>
              </a:extLst>
            </p:cNvPr>
            <p:cNvPicPr/>
            <p:nvPr/>
          </p:nvPicPr>
          <p:blipFill>
            <a:blip r:embed="rId5" cstate="print"/>
            <a:stretch>
              <a:fillRect/>
            </a:stretch>
          </p:blipFill>
          <p:spPr>
            <a:xfrm>
              <a:off x="8293608" y="3189732"/>
              <a:ext cx="831354" cy="2184654"/>
            </a:xfrm>
            <a:prstGeom prst="rect">
              <a:avLst/>
            </a:prstGeom>
          </p:spPr>
        </p:pic>
        <p:pic>
          <p:nvPicPr>
            <p:cNvPr id="8" name="object 12">
              <a:extLst>
                <a:ext uri="{FF2B5EF4-FFF2-40B4-BE49-F238E27FC236}">
                  <a16:creationId xmlns:a16="http://schemas.microsoft.com/office/drawing/2014/main" id="{0CD40758-44CD-4882-A0C9-5DF372C2A84B}"/>
                </a:ext>
              </a:extLst>
            </p:cNvPr>
            <p:cNvPicPr/>
            <p:nvPr/>
          </p:nvPicPr>
          <p:blipFill>
            <a:blip r:embed="rId5" cstate="print"/>
            <a:stretch>
              <a:fillRect/>
            </a:stretch>
          </p:blipFill>
          <p:spPr>
            <a:xfrm>
              <a:off x="8987028" y="3189732"/>
              <a:ext cx="831354" cy="2184654"/>
            </a:xfrm>
            <a:prstGeom prst="rect">
              <a:avLst/>
            </a:prstGeom>
          </p:spPr>
        </p:pic>
        <p:pic>
          <p:nvPicPr>
            <p:cNvPr id="9" name="object 13">
              <a:extLst>
                <a:ext uri="{FF2B5EF4-FFF2-40B4-BE49-F238E27FC236}">
                  <a16:creationId xmlns:a16="http://schemas.microsoft.com/office/drawing/2014/main" id="{955FA7B0-32F9-4A9B-964D-6A9CCE662D5F}"/>
                </a:ext>
              </a:extLst>
            </p:cNvPr>
            <p:cNvPicPr/>
            <p:nvPr/>
          </p:nvPicPr>
          <p:blipFill>
            <a:blip r:embed="rId5" cstate="print"/>
            <a:stretch>
              <a:fillRect/>
            </a:stretch>
          </p:blipFill>
          <p:spPr>
            <a:xfrm>
              <a:off x="9680448" y="3189732"/>
              <a:ext cx="831354" cy="2184654"/>
            </a:xfrm>
            <a:prstGeom prst="rect">
              <a:avLst/>
            </a:prstGeom>
          </p:spPr>
        </p:pic>
        <p:pic>
          <p:nvPicPr>
            <p:cNvPr id="10" name="object 14">
              <a:extLst>
                <a:ext uri="{FF2B5EF4-FFF2-40B4-BE49-F238E27FC236}">
                  <a16:creationId xmlns:a16="http://schemas.microsoft.com/office/drawing/2014/main" id="{11EE4A33-0058-44A6-9FB6-4D2A3EBDE069}"/>
                </a:ext>
              </a:extLst>
            </p:cNvPr>
            <p:cNvPicPr/>
            <p:nvPr/>
          </p:nvPicPr>
          <p:blipFill>
            <a:blip r:embed="rId5" cstate="print"/>
            <a:stretch>
              <a:fillRect/>
            </a:stretch>
          </p:blipFill>
          <p:spPr>
            <a:xfrm>
              <a:off x="10373868" y="3189732"/>
              <a:ext cx="831354" cy="2184654"/>
            </a:xfrm>
            <a:prstGeom prst="rect">
              <a:avLst/>
            </a:prstGeom>
          </p:spPr>
        </p:pic>
        <p:pic>
          <p:nvPicPr>
            <p:cNvPr id="11" name="object 15">
              <a:extLst>
                <a:ext uri="{FF2B5EF4-FFF2-40B4-BE49-F238E27FC236}">
                  <a16:creationId xmlns:a16="http://schemas.microsoft.com/office/drawing/2014/main" id="{9D3F4993-7569-4EAB-8E49-B25867A15198}"/>
                </a:ext>
              </a:extLst>
            </p:cNvPr>
            <p:cNvPicPr/>
            <p:nvPr/>
          </p:nvPicPr>
          <p:blipFill>
            <a:blip r:embed="rId5" cstate="print"/>
            <a:stretch>
              <a:fillRect/>
            </a:stretch>
          </p:blipFill>
          <p:spPr>
            <a:xfrm>
              <a:off x="11067288" y="3189732"/>
              <a:ext cx="831354" cy="2184654"/>
            </a:xfrm>
            <a:prstGeom prst="rect">
              <a:avLst/>
            </a:prstGeom>
          </p:spPr>
        </p:pic>
        <p:sp>
          <p:nvSpPr>
            <p:cNvPr id="12" name="object 16">
              <a:extLst>
                <a:ext uri="{FF2B5EF4-FFF2-40B4-BE49-F238E27FC236}">
                  <a16:creationId xmlns:a16="http://schemas.microsoft.com/office/drawing/2014/main" id="{EE76707A-5C0C-4706-837A-2F57FEB6E536}"/>
                </a:ext>
              </a:extLst>
            </p:cNvPr>
            <p:cNvSpPr/>
            <p:nvPr/>
          </p:nvSpPr>
          <p:spPr>
            <a:xfrm>
              <a:off x="8285225" y="5367587"/>
              <a:ext cx="4759239" cy="146499"/>
            </a:xfrm>
            <a:custGeom>
              <a:avLst/>
              <a:gdLst/>
              <a:ahLst/>
              <a:cxnLst/>
              <a:rect l="l" t="t" r="r" b="b"/>
              <a:pathLst>
                <a:path w="3418204" h="127000">
                  <a:moveTo>
                    <a:pt x="3290697" y="0"/>
                  </a:moveTo>
                  <a:lnTo>
                    <a:pt x="3290697" y="127000"/>
                  </a:lnTo>
                  <a:lnTo>
                    <a:pt x="3397885" y="73405"/>
                  </a:lnTo>
                  <a:lnTo>
                    <a:pt x="3303397" y="73405"/>
                  </a:lnTo>
                  <a:lnTo>
                    <a:pt x="3303397" y="53593"/>
                  </a:lnTo>
                  <a:lnTo>
                    <a:pt x="3397884" y="53593"/>
                  </a:lnTo>
                  <a:lnTo>
                    <a:pt x="3290697" y="0"/>
                  </a:lnTo>
                  <a:close/>
                </a:path>
                <a:path w="3418204" h="127000">
                  <a:moveTo>
                    <a:pt x="3290697" y="53593"/>
                  </a:moveTo>
                  <a:lnTo>
                    <a:pt x="0" y="53593"/>
                  </a:lnTo>
                  <a:lnTo>
                    <a:pt x="0" y="73405"/>
                  </a:lnTo>
                  <a:lnTo>
                    <a:pt x="3290697" y="73405"/>
                  </a:lnTo>
                  <a:lnTo>
                    <a:pt x="3290697" y="53593"/>
                  </a:lnTo>
                  <a:close/>
                </a:path>
                <a:path w="3418204" h="127000">
                  <a:moveTo>
                    <a:pt x="3397884" y="53593"/>
                  </a:moveTo>
                  <a:lnTo>
                    <a:pt x="3303397" y="53593"/>
                  </a:lnTo>
                  <a:lnTo>
                    <a:pt x="3303397" y="73405"/>
                  </a:lnTo>
                  <a:lnTo>
                    <a:pt x="3397885" y="73405"/>
                  </a:lnTo>
                  <a:lnTo>
                    <a:pt x="3417697" y="63500"/>
                  </a:lnTo>
                  <a:lnTo>
                    <a:pt x="3397884" y="53593"/>
                  </a:lnTo>
                  <a:close/>
                </a:path>
              </a:pathLst>
            </a:custGeom>
            <a:solidFill>
              <a:srgbClr val="0000FF"/>
            </a:solidFill>
          </p:spPr>
          <p:txBody>
            <a:bodyPr wrap="square" lIns="0" tIns="0" rIns="0" bIns="0" rtlCol="0"/>
            <a:lstStyle/>
            <a:p>
              <a:endParaRPr/>
            </a:p>
          </p:txBody>
        </p:sp>
      </p:grpSp>
      <p:sp>
        <p:nvSpPr>
          <p:cNvPr id="13" name="object 17">
            <a:extLst>
              <a:ext uri="{FF2B5EF4-FFF2-40B4-BE49-F238E27FC236}">
                <a16:creationId xmlns:a16="http://schemas.microsoft.com/office/drawing/2014/main" id="{AFD15AC3-4840-4D62-8080-8CD8518CE9F1}"/>
              </a:ext>
            </a:extLst>
          </p:cNvPr>
          <p:cNvSpPr txBox="1"/>
          <p:nvPr/>
        </p:nvSpPr>
        <p:spPr>
          <a:xfrm>
            <a:off x="5495534" y="5147736"/>
            <a:ext cx="118110" cy="330835"/>
          </a:xfrm>
          <a:prstGeom prst="rect">
            <a:avLst/>
          </a:prstGeom>
        </p:spPr>
        <p:txBody>
          <a:bodyPr vert="horz" wrap="square" lIns="0" tIns="12700" rIns="0" bIns="0" rtlCol="0">
            <a:spAutoFit/>
          </a:bodyPr>
          <a:lstStyle/>
          <a:p>
            <a:pPr marL="12700">
              <a:lnSpc>
                <a:spcPct val="100000"/>
              </a:lnSpc>
              <a:spcBef>
                <a:spcPts val="100"/>
              </a:spcBef>
            </a:pPr>
            <a:r>
              <a:rPr sz="2000" b="1" i="1" dirty="0">
                <a:solidFill>
                  <a:srgbClr val="0000FF"/>
                </a:solidFill>
                <a:latin typeface="Cambria"/>
                <a:cs typeface="Cambria"/>
              </a:rPr>
              <a:t>t</a:t>
            </a:r>
            <a:endParaRPr sz="2000">
              <a:latin typeface="Cambria"/>
              <a:cs typeface="Cambria"/>
            </a:endParaRPr>
          </a:p>
        </p:txBody>
      </p:sp>
      <p:sp>
        <p:nvSpPr>
          <p:cNvPr id="14" name="object 20">
            <a:extLst>
              <a:ext uri="{FF2B5EF4-FFF2-40B4-BE49-F238E27FC236}">
                <a16:creationId xmlns:a16="http://schemas.microsoft.com/office/drawing/2014/main" id="{ED35FBE5-6924-4FBC-8FDD-EFDFCA7D3051}"/>
              </a:ext>
            </a:extLst>
          </p:cNvPr>
          <p:cNvSpPr/>
          <p:nvPr/>
        </p:nvSpPr>
        <p:spPr>
          <a:xfrm>
            <a:off x="1414778" y="5511146"/>
            <a:ext cx="2611120" cy="411480"/>
          </a:xfrm>
          <a:custGeom>
            <a:avLst/>
            <a:gdLst/>
            <a:ahLst/>
            <a:cxnLst/>
            <a:rect l="l" t="t" r="r" b="b"/>
            <a:pathLst>
              <a:path w="2611120" h="411479">
                <a:moveTo>
                  <a:pt x="2610612" y="0"/>
                </a:moveTo>
                <a:lnTo>
                  <a:pt x="2604970" y="47174"/>
                </a:lnTo>
                <a:lnTo>
                  <a:pt x="2588901" y="90479"/>
                </a:lnTo>
                <a:lnTo>
                  <a:pt x="2563685" y="128679"/>
                </a:lnTo>
                <a:lnTo>
                  <a:pt x="2530605" y="160541"/>
                </a:lnTo>
                <a:lnTo>
                  <a:pt x="2490943" y="184828"/>
                </a:lnTo>
                <a:lnTo>
                  <a:pt x="2445980" y="200306"/>
                </a:lnTo>
                <a:lnTo>
                  <a:pt x="2396998" y="205740"/>
                </a:lnTo>
                <a:lnTo>
                  <a:pt x="1518920" y="205740"/>
                </a:lnTo>
                <a:lnTo>
                  <a:pt x="1469937" y="211173"/>
                </a:lnTo>
                <a:lnTo>
                  <a:pt x="1424974" y="226651"/>
                </a:lnTo>
                <a:lnTo>
                  <a:pt x="1385312" y="250938"/>
                </a:lnTo>
                <a:lnTo>
                  <a:pt x="1352232" y="282800"/>
                </a:lnTo>
                <a:lnTo>
                  <a:pt x="1327016" y="321000"/>
                </a:lnTo>
                <a:lnTo>
                  <a:pt x="1310947" y="364305"/>
                </a:lnTo>
                <a:lnTo>
                  <a:pt x="1305305" y="411480"/>
                </a:lnTo>
                <a:lnTo>
                  <a:pt x="1299664" y="364305"/>
                </a:lnTo>
                <a:lnTo>
                  <a:pt x="1283595" y="321000"/>
                </a:lnTo>
                <a:lnTo>
                  <a:pt x="1258379" y="282800"/>
                </a:lnTo>
                <a:lnTo>
                  <a:pt x="1225299" y="250938"/>
                </a:lnTo>
                <a:lnTo>
                  <a:pt x="1185637" y="226651"/>
                </a:lnTo>
                <a:lnTo>
                  <a:pt x="1140674" y="211173"/>
                </a:lnTo>
                <a:lnTo>
                  <a:pt x="1091692" y="205740"/>
                </a:lnTo>
                <a:lnTo>
                  <a:pt x="213614" y="205740"/>
                </a:lnTo>
                <a:lnTo>
                  <a:pt x="164631" y="200306"/>
                </a:lnTo>
                <a:lnTo>
                  <a:pt x="119668" y="184828"/>
                </a:lnTo>
                <a:lnTo>
                  <a:pt x="80006" y="160541"/>
                </a:lnTo>
                <a:lnTo>
                  <a:pt x="46926" y="128679"/>
                </a:lnTo>
                <a:lnTo>
                  <a:pt x="21710" y="90479"/>
                </a:lnTo>
                <a:lnTo>
                  <a:pt x="5641" y="47174"/>
                </a:lnTo>
                <a:lnTo>
                  <a:pt x="0" y="0"/>
                </a:lnTo>
              </a:path>
            </a:pathLst>
          </a:custGeom>
          <a:ln w="19812">
            <a:solidFill>
              <a:srgbClr val="FF0000"/>
            </a:solidFill>
          </a:ln>
        </p:spPr>
        <p:txBody>
          <a:bodyPr wrap="square" lIns="0" tIns="0" rIns="0" bIns="0" rtlCol="0"/>
          <a:lstStyle/>
          <a:p>
            <a:endParaRPr/>
          </a:p>
        </p:txBody>
      </p:sp>
      <p:pic>
        <p:nvPicPr>
          <p:cNvPr id="15" name="object 21">
            <a:extLst>
              <a:ext uri="{FF2B5EF4-FFF2-40B4-BE49-F238E27FC236}">
                <a16:creationId xmlns:a16="http://schemas.microsoft.com/office/drawing/2014/main" id="{BAB80531-7609-432E-8F7B-B12DDB1A57F7}"/>
              </a:ext>
            </a:extLst>
          </p:cNvPr>
          <p:cNvPicPr/>
          <p:nvPr/>
        </p:nvPicPr>
        <p:blipFill>
          <a:blip r:embed="rId6" cstate="print"/>
          <a:stretch>
            <a:fillRect/>
          </a:stretch>
        </p:blipFill>
        <p:spPr>
          <a:xfrm>
            <a:off x="1641290" y="6092195"/>
            <a:ext cx="2233622" cy="305112"/>
          </a:xfrm>
          <a:prstGeom prst="rect">
            <a:avLst/>
          </a:prstGeom>
        </p:spPr>
      </p:pic>
      <p:pic>
        <p:nvPicPr>
          <p:cNvPr id="16" name="object 22">
            <a:extLst>
              <a:ext uri="{FF2B5EF4-FFF2-40B4-BE49-F238E27FC236}">
                <a16:creationId xmlns:a16="http://schemas.microsoft.com/office/drawing/2014/main" id="{A0A024F5-9618-4256-858E-CF0014BA0CC2}"/>
              </a:ext>
            </a:extLst>
          </p:cNvPr>
          <p:cNvPicPr/>
          <p:nvPr/>
        </p:nvPicPr>
        <p:blipFill>
          <a:blip r:embed="rId7" cstate="print"/>
          <a:stretch>
            <a:fillRect/>
          </a:stretch>
        </p:blipFill>
        <p:spPr>
          <a:xfrm>
            <a:off x="4726953" y="6141569"/>
            <a:ext cx="902207" cy="298039"/>
          </a:xfrm>
          <a:prstGeom prst="rect">
            <a:avLst/>
          </a:prstGeom>
        </p:spPr>
      </p:pic>
      <p:grpSp>
        <p:nvGrpSpPr>
          <p:cNvPr id="17" name="object 23">
            <a:extLst>
              <a:ext uri="{FF2B5EF4-FFF2-40B4-BE49-F238E27FC236}">
                <a16:creationId xmlns:a16="http://schemas.microsoft.com/office/drawing/2014/main" id="{FB09624F-1741-4C16-A22B-FAD9A1850C3C}"/>
              </a:ext>
            </a:extLst>
          </p:cNvPr>
          <p:cNvGrpSpPr/>
          <p:nvPr/>
        </p:nvGrpSpPr>
        <p:grpSpPr>
          <a:xfrm>
            <a:off x="4797797" y="3068873"/>
            <a:ext cx="840740" cy="2977515"/>
            <a:chOff x="11053571" y="3179064"/>
            <a:chExt cx="840740" cy="2977515"/>
          </a:xfrm>
        </p:grpSpPr>
        <p:sp>
          <p:nvSpPr>
            <p:cNvPr id="18" name="object 24">
              <a:extLst>
                <a:ext uri="{FF2B5EF4-FFF2-40B4-BE49-F238E27FC236}">
                  <a16:creationId xmlns:a16="http://schemas.microsoft.com/office/drawing/2014/main" id="{93EB34CF-FF54-4B9B-AD1E-F1DAF75337CC}"/>
                </a:ext>
              </a:extLst>
            </p:cNvPr>
            <p:cNvSpPr/>
            <p:nvPr/>
          </p:nvSpPr>
          <p:spPr>
            <a:xfrm>
              <a:off x="11413235" y="5086350"/>
              <a:ext cx="144780" cy="1069975"/>
            </a:xfrm>
            <a:custGeom>
              <a:avLst/>
              <a:gdLst/>
              <a:ahLst/>
              <a:cxnLst/>
              <a:rect l="l" t="t" r="r" b="b"/>
              <a:pathLst>
                <a:path w="144779" h="1069975">
                  <a:moveTo>
                    <a:pt x="57912" y="924852"/>
                  </a:moveTo>
                  <a:lnTo>
                    <a:pt x="0" y="924852"/>
                  </a:lnTo>
                  <a:lnTo>
                    <a:pt x="72390" y="1069632"/>
                  </a:lnTo>
                  <a:lnTo>
                    <a:pt x="137541" y="939330"/>
                  </a:lnTo>
                  <a:lnTo>
                    <a:pt x="57912" y="939330"/>
                  </a:lnTo>
                  <a:lnTo>
                    <a:pt x="57912" y="924852"/>
                  </a:lnTo>
                  <a:close/>
                </a:path>
                <a:path w="144779" h="1069975">
                  <a:moveTo>
                    <a:pt x="86868" y="0"/>
                  </a:moveTo>
                  <a:lnTo>
                    <a:pt x="57912" y="0"/>
                  </a:lnTo>
                  <a:lnTo>
                    <a:pt x="57912" y="939330"/>
                  </a:lnTo>
                  <a:lnTo>
                    <a:pt x="86868" y="939330"/>
                  </a:lnTo>
                  <a:lnTo>
                    <a:pt x="86868" y="0"/>
                  </a:lnTo>
                  <a:close/>
                </a:path>
                <a:path w="144779" h="1069975">
                  <a:moveTo>
                    <a:pt x="144780" y="924852"/>
                  </a:moveTo>
                  <a:lnTo>
                    <a:pt x="86868" y="924852"/>
                  </a:lnTo>
                  <a:lnTo>
                    <a:pt x="86868" y="939330"/>
                  </a:lnTo>
                  <a:lnTo>
                    <a:pt x="137541" y="939330"/>
                  </a:lnTo>
                  <a:lnTo>
                    <a:pt x="144780" y="924852"/>
                  </a:lnTo>
                  <a:close/>
                </a:path>
              </a:pathLst>
            </a:custGeom>
            <a:solidFill>
              <a:srgbClr val="B76FFD"/>
            </a:solidFill>
          </p:spPr>
          <p:txBody>
            <a:bodyPr wrap="square" lIns="0" tIns="0" rIns="0" bIns="0" rtlCol="0"/>
            <a:lstStyle/>
            <a:p>
              <a:endParaRPr/>
            </a:p>
          </p:txBody>
        </p:sp>
        <p:pic>
          <p:nvPicPr>
            <p:cNvPr id="19" name="object 25">
              <a:extLst>
                <a:ext uri="{FF2B5EF4-FFF2-40B4-BE49-F238E27FC236}">
                  <a16:creationId xmlns:a16="http://schemas.microsoft.com/office/drawing/2014/main" id="{328BB77F-EADF-48D5-93DD-9B8BC1DA9A97}"/>
                </a:ext>
              </a:extLst>
            </p:cNvPr>
            <p:cNvPicPr/>
            <p:nvPr/>
          </p:nvPicPr>
          <p:blipFill>
            <a:blip r:embed="rId8" cstate="print"/>
            <a:stretch>
              <a:fillRect/>
            </a:stretch>
          </p:blipFill>
          <p:spPr>
            <a:xfrm>
              <a:off x="11053571" y="3179064"/>
              <a:ext cx="840498" cy="2210562"/>
            </a:xfrm>
            <a:prstGeom prst="rect">
              <a:avLst/>
            </a:prstGeom>
          </p:spPr>
        </p:pic>
      </p:grpSp>
      <p:sp>
        <p:nvSpPr>
          <p:cNvPr id="21" name="文本框 19">
            <a:extLst>
              <a:ext uri="{FF2B5EF4-FFF2-40B4-BE49-F238E27FC236}">
                <a16:creationId xmlns:a16="http://schemas.microsoft.com/office/drawing/2014/main" id="{A382C63E-1190-045B-DC6D-EA34132D484A}"/>
              </a:ext>
            </a:extLst>
          </p:cNvPr>
          <p:cNvSpPr txBox="1"/>
          <p:nvPr/>
        </p:nvSpPr>
        <p:spPr>
          <a:xfrm>
            <a:off x="1004488" y="1531674"/>
            <a:ext cx="10798420" cy="646331"/>
          </a:xfrm>
          <a:prstGeom prst="rect">
            <a:avLst/>
          </a:prstGeom>
          <a:noFill/>
        </p:spPr>
        <p:txBody>
          <a:bodyPr wrap="square">
            <a:spAutoFit/>
          </a:bodyPr>
          <a:lstStyle/>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Spatial correlations. </a:t>
            </a:r>
            <a:r>
              <a:rPr lang="en-US" altLang="zh-CN" sz="1800" b="0" i="0" u="none" strike="noStrike" baseline="0" dirty="0">
                <a:latin typeface="Arial" panose="020B0604020202020204" pitchFamily="34" charset="0"/>
                <a:cs typeface="Arial" panose="020B0604020202020204" pitchFamily="34" charset="0"/>
              </a:rPr>
              <a:t>Traffic volume is influenced by its neighbors.</a:t>
            </a:r>
          </a:p>
          <a:p>
            <a:pPr marL="285750" indent="-285750">
              <a:buFont typeface="Arial" panose="020B0604020202020204" pitchFamily="34" charset="0"/>
              <a:buChar char="•"/>
            </a:pPr>
            <a:endParaRPr lang="en-US" altLang="zh-CN" sz="1800" b="0" i="0" u="none" strike="noStrike" baseline="0" dirty="0">
              <a:latin typeface="Arial" panose="020B0604020202020204" pitchFamily="34" charset="0"/>
              <a:cs typeface="Arial" panose="020B0604020202020204" pitchFamily="34" charset="0"/>
            </a:endParaRPr>
          </a:p>
        </p:txBody>
      </p:sp>
      <p:pic>
        <p:nvPicPr>
          <p:cNvPr id="24" name="object 25">
            <a:extLst>
              <a:ext uri="{FF2B5EF4-FFF2-40B4-BE49-F238E27FC236}">
                <a16:creationId xmlns:a16="http://schemas.microsoft.com/office/drawing/2014/main" id="{CD5A6D4F-B1B7-E452-A53F-59894775636C}"/>
              </a:ext>
            </a:extLst>
          </p:cNvPr>
          <p:cNvPicPr/>
          <p:nvPr/>
        </p:nvPicPr>
        <p:blipFill>
          <a:blip r:embed="rId8" cstate="print"/>
          <a:stretch>
            <a:fillRect/>
          </a:stretch>
        </p:blipFill>
        <p:spPr>
          <a:xfrm>
            <a:off x="6184637" y="2445329"/>
            <a:ext cx="1235589" cy="2850007"/>
          </a:xfrm>
          <a:prstGeom prst="rect">
            <a:avLst/>
          </a:prstGeom>
        </p:spPr>
      </p:pic>
      <p:cxnSp>
        <p:nvCxnSpPr>
          <p:cNvPr id="25" name="Straight Arrow Connector 24">
            <a:extLst>
              <a:ext uri="{FF2B5EF4-FFF2-40B4-BE49-F238E27FC236}">
                <a16:creationId xmlns:a16="http://schemas.microsoft.com/office/drawing/2014/main" id="{E13A4E40-4386-0CF1-12AC-639E93733DD2}"/>
              </a:ext>
            </a:extLst>
          </p:cNvPr>
          <p:cNvCxnSpPr>
            <a:cxnSpLocks/>
          </p:cNvCxnSpPr>
          <p:nvPr/>
        </p:nvCxnSpPr>
        <p:spPr>
          <a:xfrm>
            <a:off x="6403698" y="3621432"/>
            <a:ext cx="727533" cy="4267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2827F35-2EE9-2683-844C-18920C081682}"/>
              </a:ext>
            </a:extLst>
          </p:cNvPr>
          <p:cNvSpPr txBox="1"/>
          <p:nvPr/>
        </p:nvSpPr>
        <p:spPr>
          <a:xfrm>
            <a:off x="7024374" y="4791493"/>
            <a:ext cx="4677884" cy="646331"/>
          </a:xfrm>
          <a:prstGeom prst="rect">
            <a:avLst/>
          </a:prstGeom>
          <a:noFill/>
        </p:spPr>
        <p:txBody>
          <a:bodyPr wrap="none" rtlCol="0">
            <a:spAutoFit/>
          </a:bodyPr>
          <a:lstStyle/>
          <a:p>
            <a:r>
              <a:rPr lang="en-US" dirty="0"/>
              <a:t>Two distant regions show spatial correlations.</a:t>
            </a:r>
          </a:p>
          <a:p>
            <a:r>
              <a:rPr lang="en-US" dirty="0"/>
              <a:t>e.g., transportation hub.</a:t>
            </a:r>
          </a:p>
        </p:txBody>
      </p:sp>
      <p:pic>
        <p:nvPicPr>
          <p:cNvPr id="31" name="Audio 30">
            <a:hlinkClick r:id="" action="ppaction://media"/>
            <a:extLst>
              <a:ext uri="{FF2B5EF4-FFF2-40B4-BE49-F238E27FC236}">
                <a16:creationId xmlns:a16="http://schemas.microsoft.com/office/drawing/2014/main" id="{D708B663-4259-2173-5AD8-6DE09CF4983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81369496"/>
      </p:ext>
    </p:extLst>
  </p:cSld>
  <p:clrMapOvr>
    <a:masterClrMapping/>
  </p:clrMapOvr>
  <mc:AlternateContent xmlns:mc="http://schemas.openxmlformats.org/markup-compatibility/2006" xmlns:p14="http://schemas.microsoft.com/office/powerpoint/2010/main">
    <mc:Choice Requires="p14">
      <p:transition spd="slow" p14:dur="2000" advTm="25044"/>
    </mc:Choice>
    <mc:Fallback xmlns="">
      <p:transition spd="slow" advTm="25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1530</TotalTime>
  <Words>1443</Words>
  <Application>Microsoft Office PowerPoint</Application>
  <PresentationFormat>Widescreen</PresentationFormat>
  <Paragraphs>254</Paragraphs>
  <Slides>42</Slides>
  <Notes>20</Notes>
  <HiddenSlides>0</HiddenSlides>
  <MMClips>39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Microsoft JhengHei</vt:lpstr>
      <vt:lpstr>system-ui</vt:lpstr>
      <vt:lpstr>等线</vt:lpstr>
      <vt:lpstr>等线 Light</vt:lpstr>
      <vt:lpstr>Microsoft YaHei</vt:lpstr>
      <vt:lpstr>Arial</vt:lpstr>
      <vt:lpstr>Calibri</vt:lpstr>
      <vt:lpstr>Cambria</vt:lpstr>
      <vt:lpstr>Cambria Math</vt:lpstr>
      <vt:lpstr>Times New Roman</vt:lpstr>
      <vt:lpstr>Wingdings</vt:lpstr>
      <vt:lpstr>Office 主题​​</vt:lpstr>
      <vt:lpstr>Spatial-temporal Transformer Network with Self-supervised Learning for Traffic Flow Prediction</vt:lpstr>
      <vt:lpstr>Intelligent Transportation Systems (ITS)</vt:lpstr>
      <vt:lpstr>Traffic flow Data</vt:lpstr>
      <vt:lpstr>Traffic flow Data</vt:lpstr>
      <vt:lpstr>Traffic flow Data</vt:lpstr>
      <vt:lpstr>Crowd flows in a region</vt:lpstr>
      <vt:lpstr>Problem Formation</vt:lpstr>
      <vt:lpstr>Problem Formation</vt:lpstr>
      <vt:lpstr>Problem Formation</vt:lpstr>
      <vt:lpstr>Problem Formation</vt:lpstr>
      <vt:lpstr>Problem Formation</vt:lpstr>
      <vt:lpstr>Problem Formation</vt:lpstr>
      <vt:lpstr>Accurate traffic prediction requires learning…</vt:lpstr>
      <vt:lpstr>Spatial-temporal Transformer Network with Self-supervised Learning (ST-TSNet)</vt:lpstr>
      <vt:lpstr>Spatial-temporal Transformer Network with Self-supervised Learning (ST-TSNet)</vt:lpstr>
      <vt:lpstr>Spatial-temporal Transformer Network with Self-supervised Learning (ST-TSNet)</vt:lpstr>
      <vt:lpstr>Spatial-temporal Transformer Network with Self-supervised Learning (ST-TSNet)</vt:lpstr>
      <vt:lpstr>Spatial-temporal Transformer Network with Self-supervised Learning (ST-TSNet)</vt:lpstr>
      <vt:lpstr>Spatial-temporal Transformer Network with Self-supervised Learning (ST-TSNet)</vt:lpstr>
      <vt:lpstr>Self-supervised learning </vt:lpstr>
      <vt:lpstr>Self-supervised learning in traffic flow prediction task</vt:lpstr>
      <vt:lpstr>Self-supervised learning in traffic flow prediction task</vt:lpstr>
      <vt:lpstr>Stochastic argumentation</vt:lpstr>
      <vt:lpstr>Self-supervised learning in traffic flow prediction task</vt:lpstr>
      <vt:lpstr>Experiments</vt:lpstr>
      <vt:lpstr>Experiments</vt:lpstr>
      <vt:lpstr>Experiments</vt:lpstr>
      <vt:lpstr>Experiments</vt:lpstr>
      <vt:lpstr>Experiments</vt:lpstr>
      <vt:lpstr>Experiments</vt:lpstr>
      <vt:lpstr>Experiments</vt:lpstr>
      <vt:lpstr>Experiments</vt:lpstr>
      <vt:lpstr>Experiments</vt:lpstr>
      <vt:lpstr>Experiments</vt:lpstr>
      <vt:lpstr>Experiments</vt:lpstr>
      <vt:lpstr>Experiments</vt:lpstr>
      <vt:lpstr>Experiments</vt:lpstr>
      <vt:lpstr>Experiments</vt:lpstr>
      <vt:lpstr>Experiments</vt:lpstr>
      <vt:lpstr>Acknowledgment</vt:lpstr>
      <vt:lpstr>The end.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彭张智computational AI</dc:creator>
  <cp:lastModifiedBy>彭张智computational AI</cp:lastModifiedBy>
  <cp:revision>8</cp:revision>
  <dcterms:created xsi:type="dcterms:W3CDTF">2021-12-06T11:58:04Z</dcterms:created>
  <dcterms:modified xsi:type="dcterms:W3CDTF">2022-07-24T01:38:49Z</dcterms:modified>
</cp:coreProperties>
</file>